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1pPr>
    <a:lvl2pPr marL="0" marR="0" indent="1143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2pPr>
    <a:lvl3pPr marL="0" marR="0" indent="2286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3pPr>
    <a:lvl4pPr marL="0" marR="0" indent="3429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4pPr>
    <a:lvl5pPr marL="0" marR="0" indent="4572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5pPr>
    <a:lvl6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6pPr>
    <a:lvl7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7pPr>
    <a:lvl8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8pPr>
    <a:lvl9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0077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2" d="100"/>
          <a:sy n="22" d="100"/>
        </p:scale>
        <p:origin x="120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arah\Desktop\UHP-CYC\Analysis\Working%20Version2_Cultural%20Competency%20for%20Mentors%20Pre%20Survey%202014-19.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b="0" i="0" baseline="0" dirty="0">
                <a:solidFill>
                  <a:sysClr val="windowText" lastClr="000000"/>
                </a:solidFill>
                <a:effectLst/>
                <a:latin typeface="Arial" panose="020B0604020202020204" pitchFamily="34" charset="0"/>
                <a:cs typeface="Arial" panose="020B0604020202020204" pitchFamily="34" charset="0"/>
              </a:rPr>
              <a:t>Comparing overall reported cultural competency of 2014-19 Med Mentors prior to and following </a:t>
            </a:r>
            <a:r>
              <a:rPr lang="en-US" sz="2800" b="0" i="0" u="none" strike="noStrike" baseline="0" dirty="0">
                <a:solidFill>
                  <a:sysClr val="windowText" lastClr="000000"/>
                </a:solidFill>
                <a:effectLst/>
                <a:latin typeface="Arial" panose="020B0604020202020204" pitchFamily="34" charset="0"/>
                <a:cs typeface="Arial" panose="020B0604020202020204" pitchFamily="34" charset="0"/>
              </a:rPr>
              <a:t>one year of mentoring</a:t>
            </a:r>
            <a:endParaRPr lang="en-US" sz="2800" dirty="0">
              <a:solidFill>
                <a:sysClr val="windowText" lastClr="000000"/>
              </a:solidFill>
              <a:effectLst/>
              <a:latin typeface="Arial" panose="020B0604020202020204" pitchFamily="34" charset="0"/>
              <a:cs typeface="Arial" panose="020B0604020202020204" pitchFamily="34" charset="0"/>
            </a:endParaRPr>
          </a:p>
        </c:rich>
      </c:tx>
      <c:layout>
        <c:manualLayout>
          <c:xMode val="edge"/>
          <c:yMode val="edge"/>
          <c:x val="0.11771686809110839"/>
          <c:y val="2.36081545593215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448411722222199"/>
          <c:y val="0.1927819982681607"/>
          <c:w val="0.67997290229600194"/>
          <c:h val="0.65435663767582097"/>
        </c:manualLayout>
      </c:layout>
      <c:barChart>
        <c:barDir val="col"/>
        <c:grouping val="clustered"/>
        <c:varyColors val="0"/>
        <c:ser>
          <c:idx val="0"/>
          <c:order val="0"/>
          <c:spPr>
            <a:solidFill>
              <a:srgbClr val="0077BF"/>
            </a:solidFill>
            <a:ln>
              <a:solidFill>
                <a:schemeClr val="tx2"/>
              </a:solidFill>
            </a:ln>
            <a:effectLst/>
          </c:spPr>
          <c:invertIfNegative val="0"/>
          <c:dLbls>
            <c:dLbl>
              <c:idx val="0"/>
              <c:layout>
                <c:manualLayout>
                  <c:x val="0"/>
                  <c:y val="1.1933998410992738E-2"/>
                </c:manualLayout>
              </c:layout>
              <c:tx>
                <c:rich>
                  <a:bodyPr/>
                  <a:lstStyle/>
                  <a:p>
                    <a:r>
                      <a:rPr lang="en-US" sz="1800" b="1" dirty="0"/>
                      <a:t>2.304</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6C1-4CAA-900B-E0CD5A33392A}"/>
                </c:ext>
              </c:extLst>
            </c:dLbl>
            <c:dLbl>
              <c:idx val="1"/>
              <c:layout>
                <c:manualLayout>
                  <c:x val="-1.0804308354139062E-16"/>
                  <c:y val="7.9559989406618736E-3"/>
                </c:manualLayout>
              </c:layout>
              <c:tx>
                <c:rich>
                  <a:bodyPr/>
                  <a:lstStyle/>
                  <a:p>
                    <a:r>
                      <a:rPr lang="en-US" sz="1800" b="1" dirty="0"/>
                      <a:t>2.567</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C1-4CAA-900B-E0CD5A33392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(Summary!$F$3,Summary!$G$3)</c:f>
                <c:numCache>
                  <c:formatCode>General</c:formatCode>
                  <c:ptCount val="2"/>
                  <c:pt idx="0">
                    <c:v>0.93072187149292129</c:v>
                  </c:pt>
                  <c:pt idx="1">
                    <c:v>0.81201515834964955</c:v>
                  </c:pt>
                </c:numCache>
              </c:numRef>
            </c:plus>
            <c:minus>
              <c:numRef>
                <c:f>(Summary!$F$3,Summary!$G$3)</c:f>
                <c:numCache>
                  <c:formatCode>General</c:formatCode>
                  <c:ptCount val="2"/>
                  <c:pt idx="0">
                    <c:v>0.93072187149292129</c:v>
                  </c:pt>
                  <c:pt idx="1">
                    <c:v>0.81201515834964955</c:v>
                  </c:pt>
                </c:numCache>
              </c:numRef>
            </c:minus>
            <c:spPr>
              <a:noFill/>
              <a:ln w="9525" cap="flat" cmpd="sng" algn="ctr">
                <a:solidFill>
                  <a:schemeClr val="tx1">
                    <a:lumMod val="65000"/>
                    <a:lumOff val="35000"/>
                  </a:schemeClr>
                </a:solidFill>
                <a:round/>
              </a:ln>
              <a:effectLst/>
            </c:spPr>
          </c:errBars>
          <c:val>
            <c:numRef>
              <c:f>(Summary!$F$2,Summary!$G$2)</c:f>
              <c:numCache>
                <c:formatCode>General</c:formatCode>
                <c:ptCount val="2"/>
                <c:pt idx="0">
                  <c:v>2.3036963036963036</c:v>
                </c:pt>
                <c:pt idx="1">
                  <c:v>2.5674325674325673</c:v>
                </c:pt>
              </c:numCache>
            </c:numRef>
          </c:val>
          <c:extLst>
            <c:ext xmlns:c16="http://schemas.microsoft.com/office/drawing/2014/chart" uri="{C3380CC4-5D6E-409C-BE32-E72D297353CC}">
              <c16:uniqueId val="{00000000-C6C1-4CAA-900B-E0CD5A33392A}"/>
            </c:ext>
          </c:extLst>
        </c:ser>
        <c:dLbls>
          <c:dLblPos val="outEnd"/>
          <c:showLegendKey val="0"/>
          <c:showVal val="1"/>
          <c:showCatName val="0"/>
          <c:showSerName val="0"/>
          <c:showPercent val="0"/>
          <c:showBubbleSize val="0"/>
        </c:dLbls>
        <c:gapWidth val="219"/>
        <c:overlap val="-27"/>
        <c:axId val="529970376"/>
        <c:axId val="529967096"/>
      </c:barChart>
      <c:catAx>
        <c:axId val="529970376"/>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400" dirty="0" err="1">
                    <a:solidFill>
                      <a:sysClr val="windowText" lastClr="000000"/>
                    </a:solidFill>
                    <a:latin typeface="Arial" panose="020B0604020202020204" pitchFamily="34" charset="0"/>
                    <a:cs typeface="Arial" panose="020B0604020202020204" pitchFamily="34" charset="0"/>
                  </a:rPr>
                  <a:t>UCCoM</a:t>
                </a:r>
                <a:r>
                  <a:rPr lang="en-US" sz="2400" dirty="0">
                    <a:solidFill>
                      <a:sysClr val="windowText" lastClr="000000"/>
                    </a:solidFill>
                    <a:latin typeface="Arial" panose="020B0604020202020204" pitchFamily="34" charset="0"/>
                    <a:cs typeface="Arial" panose="020B0604020202020204" pitchFamily="34" charset="0"/>
                  </a:rPr>
                  <a:t> Med Mentors Cultural</a:t>
                </a:r>
                <a:r>
                  <a:rPr lang="en-US" sz="2400" baseline="0" dirty="0">
                    <a:solidFill>
                      <a:sysClr val="windowText" lastClr="000000"/>
                    </a:solidFill>
                    <a:latin typeface="Arial" panose="020B0604020202020204" pitchFamily="34" charset="0"/>
                    <a:cs typeface="Arial" panose="020B0604020202020204" pitchFamily="34" charset="0"/>
                  </a:rPr>
                  <a:t> Competency Survey </a:t>
                </a:r>
              </a:p>
              <a:p>
                <a:pPr>
                  <a:defRPr/>
                </a:pPr>
                <a:r>
                  <a:rPr lang="en-US" baseline="0" dirty="0"/>
                  <a:t> </a:t>
                </a:r>
                <a:r>
                  <a:rPr lang="en-US" dirty="0"/>
                  <a:t> </a:t>
                </a:r>
              </a:p>
            </c:rich>
          </c:tx>
          <c:layout>
            <c:manualLayout>
              <c:xMode val="edge"/>
              <c:yMode val="edge"/>
              <c:x val="0.29355381956337523"/>
              <c:y val="0.9162729778411333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crossAx val="529967096"/>
        <c:crosses val="autoZero"/>
        <c:auto val="0"/>
        <c:lblAlgn val="ctr"/>
        <c:lblOffset val="100"/>
        <c:noMultiLvlLbl val="0"/>
      </c:catAx>
      <c:valAx>
        <c:axId val="529967096"/>
        <c:scaling>
          <c:orientation val="minMax"/>
          <c:max val="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baseline="0" dirty="0">
                    <a:solidFill>
                      <a:sysClr val="windowText" lastClr="000000"/>
                    </a:solidFill>
                    <a:latin typeface="Arial" panose="020B0604020202020204" pitchFamily="34" charset="0"/>
                    <a:cs typeface="Arial" panose="020B0604020202020204" pitchFamily="34" charset="0"/>
                  </a:rPr>
                  <a:t>Cultural Competency </a:t>
                </a:r>
              </a:p>
              <a:p>
                <a:pPr>
                  <a:defRPr/>
                </a:pPr>
                <a:r>
                  <a:rPr lang="en-US" sz="2000" baseline="0" dirty="0">
                    <a:solidFill>
                      <a:sysClr val="windowText" lastClr="000000"/>
                    </a:solidFill>
                    <a:latin typeface="Arial" panose="020B0604020202020204" pitchFamily="34" charset="0"/>
                    <a:cs typeface="Arial" panose="020B0604020202020204" pitchFamily="34" charset="0"/>
                  </a:rPr>
                  <a:t>(rated on a scale of 0-4)</a:t>
                </a:r>
                <a:endParaRPr lang="en-US" sz="1000" dirty="0">
                  <a:solidFill>
                    <a:sysClr val="windowText" lastClr="000000"/>
                  </a:solidFill>
                  <a:latin typeface="Arial" panose="020B0604020202020204" pitchFamily="34" charset="0"/>
                  <a:cs typeface="Arial" panose="020B0604020202020204" pitchFamily="34" charset="0"/>
                </a:endParaRPr>
              </a:p>
            </c:rich>
          </c:tx>
          <c:layout>
            <c:manualLayout>
              <c:xMode val="edge"/>
              <c:yMode val="edge"/>
              <c:x val="5.8695444180771821E-2"/>
              <c:y val="0.2543128762597637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29970376"/>
        <c:crosses val="autoZero"/>
        <c:crossBetween val="between"/>
        <c:majorUnit val="1"/>
      </c:val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8575" cap="flat" cmpd="sng" algn="ctr">
      <a:solidFill>
        <a:sysClr val="windowText" lastClr="000000">
          <a:alpha val="97000"/>
        </a:sys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0.27258</cdr:x>
      <cdr:y>0.84733</cdr:y>
    </cdr:from>
    <cdr:to>
      <cdr:x>0.37706</cdr:x>
      <cdr:y>0.92356</cdr:y>
    </cdr:to>
    <cdr:sp macro="" textlink="">
      <cdr:nvSpPr>
        <cdr:cNvPr id="2" name="TextBox 1">
          <a:extLst xmlns:a="http://schemas.openxmlformats.org/drawingml/2006/main">
            <a:ext uri="{FF2B5EF4-FFF2-40B4-BE49-F238E27FC236}">
              <a16:creationId xmlns:a16="http://schemas.microsoft.com/office/drawing/2014/main" id="{A4DC33BF-D697-40EE-AFB3-358EAB967CA7}"/>
            </a:ext>
          </a:extLst>
        </cdr:cNvPr>
        <cdr:cNvSpPr txBox="1"/>
      </cdr:nvSpPr>
      <cdr:spPr>
        <a:xfrm xmlns:a="http://schemas.openxmlformats.org/drawingml/2006/main">
          <a:off x="4699200" y="5410290"/>
          <a:ext cx="1801259" cy="4867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dirty="0">
              <a:latin typeface="Arial" panose="020B0604020202020204" pitchFamily="34" charset="0"/>
              <a:cs typeface="Arial" panose="020B0604020202020204" pitchFamily="34" charset="0"/>
            </a:rPr>
            <a:t>Pre-Survey</a:t>
          </a:r>
          <a:endParaRPr lang="en-US" sz="28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0.61392</cdr:x>
      <cdr:y>0.85097</cdr:y>
    </cdr:from>
    <cdr:to>
      <cdr:x>0.71532</cdr:x>
      <cdr:y>0.91992</cdr:y>
    </cdr:to>
    <cdr:sp macro="" textlink="">
      <cdr:nvSpPr>
        <cdr:cNvPr id="4" name="TextBox 3">
          <a:extLst xmlns:a="http://schemas.openxmlformats.org/drawingml/2006/main">
            <a:ext uri="{FF2B5EF4-FFF2-40B4-BE49-F238E27FC236}">
              <a16:creationId xmlns:a16="http://schemas.microsoft.com/office/drawing/2014/main" id="{666325B3-7321-4ECD-ABD1-5638E24BD627}"/>
            </a:ext>
          </a:extLst>
        </cdr:cNvPr>
        <cdr:cNvSpPr txBox="1"/>
      </cdr:nvSpPr>
      <cdr:spPr>
        <a:xfrm xmlns:a="http://schemas.openxmlformats.org/drawingml/2006/main">
          <a:off x="10583836" y="5433554"/>
          <a:ext cx="1748109" cy="44024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dirty="0">
              <a:latin typeface="Arial" panose="020B0604020202020204" pitchFamily="34" charset="0"/>
              <a:cs typeface="Arial" panose="020B0604020202020204" pitchFamily="34" charset="0"/>
            </a:rPr>
            <a:t>Post-Survey</a:t>
          </a:r>
          <a:endParaRPr lang="en-US" sz="20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0.85144</cdr:x>
      <cdr:y>0.36769</cdr:y>
    </cdr:from>
    <cdr:to>
      <cdr:x>0.97346</cdr:x>
      <cdr:y>0.67067</cdr:y>
    </cdr:to>
    <cdr:sp macro="" textlink="">
      <cdr:nvSpPr>
        <cdr:cNvPr id="3" name="TextBox 2">
          <a:extLst xmlns:a="http://schemas.openxmlformats.org/drawingml/2006/main">
            <a:ext uri="{FF2B5EF4-FFF2-40B4-BE49-F238E27FC236}">
              <a16:creationId xmlns:a16="http://schemas.microsoft.com/office/drawing/2014/main" id="{6DF6FB1A-28F0-48C5-A899-D5D9BC065AEC}"/>
            </a:ext>
          </a:extLst>
        </cdr:cNvPr>
        <cdr:cNvSpPr txBox="1"/>
      </cdr:nvSpPr>
      <cdr:spPr>
        <a:xfrm xmlns:a="http://schemas.openxmlformats.org/drawingml/2006/main">
          <a:off x="14678730" y="2347757"/>
          <a:ext cx="2103536" cy="19345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r>
            <a:rPr lang="en-US" sz="2000" dirty="0">
              <a:latin typeface="Arial" panose="020B0604020202020204" pitchFamily="34" charset="0"/>
              <a:cs typeface="Arial" panose="020B0604020202020204" pitchFamily="34" charset="0"/>
            </a:rPr>
            <a:t>0 = "Not at all"</a:t>
          </a:r>
        </a:p>
        <a:p xmlns:a="http://schemas.openxmlformats.org/drawingml/2006/main">
          <a:pPr algn="l"/>
          <a:r>
            <a:rPr lang="en-US" sz="2000" dirty="0">
              <a:latin typeface="Arial" panose="020B0604020202020204" pitchFamily="34" charset="0"/>
              <a:cs typeface="Arial" panose="020B0604020202020204" pitchFamily="34" charset="0"/>
            </a:rPr>
            <a:t>1 = "A little"</a:t>
          </a:r>
        </a:p>
        <a:p xmlns:a="http://schemas.openxmlformats.org/drawingml/2006/main">
          <a:pPr algn="l"/>
          <a:r>
            <a:rPr lang="en-US" sz="2000" dirty="0">
              <a:latin typeface="Arial" panose="020B0604020202020204" pitchFamily="34" charset="0"/>
              <a:cs typeface="Arial" panose="020B0604020202020204" pitchFamily="34" charset="0"/>
            </a:rPr>
            <a:t>2 = "Somewhat"</a:t>
          </a:r>
        </a:p>
        <a:p xmlns:a="http://schemas.openxmlformats.org/drawingml/2006/main">
          <a:pPr algn="l"/>
          <a:r>
            <a:rPr lang="en-US" sz="2000" dirty="0">
              <a:latin typeface="Arial" panose="020B0604020202020204" pitchFamily="34" charset="0"/>
              <a:cs typeface="Arial" panose="020B0604020202020204" pitchFamily="34" charset="0"/>
            </a:rPr>
            <a:t>3</a:t>
          </a:r>
          <a:r>
            <a:rPr lang="en-US" sz="2000" baseline="0" dirty="0">
              <a:latin typeface="Arial" panose="020B0604020202020204" pitchFamily="34" charset="0"/>
              <a:cs typeface="Arial" panose="020B0604020202020204" pitchFamily="34" charset="0"/>
            </a:rPr>
            <a:t> = "Quite a bit"</a:t>
          </a:r>
        </a:p>
        <a:p xmlns:a="http://schemas.openxmlformats.org/drawingml/2006/main">
          <a:pPr algn="l"/>
          <a:r>
            <a:rPr lang="en-US" sz="2000" baseline="0" dirty="0">
              <a:latin typeface="Arial" panose="020B0604020202020204" pitchFamily="34" charset="0"/>
              <a:cs typeface="Arial" panose="020B0604020202020204" pitchFamily="34" charset="0"/>
            </a:rPr>
            <a:t>4 = "Very"</a:t>
          </a:r>
          <a:endParaRPr lang="en-US" sz="3200" dirty="0">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066800" latinLnBrk="0">
      <a:spcBef>
        <a:spcPts val="1300"/>
      </a:spcBef>
      <a:defRPr sz="3600">
        <a:latin typeface="+mn-lt"/>
        <a:ea typeface="+mn-ea"/>
        <a:cs typeface="+mn-cs"/>
        <a:sym typeface="Arial"/>
      </a:defRPr>
    </a:lvl1pPr>
    <a:lvl2pPr indent="228600" defTabSz="1066800" latinLnBrk="0">
      <a:spcBef>
        <a:spcPts val="1300"/>
      </a:spcBef>
      <a:defRPr sz="3600">
        <a:latin typeface="+mn-lt"/>
        <a:ea typeface="+mn-ea"/>
        <a:cs typeface="+mn-cs"/>
        <a:sym typeface="Arial"/>
      </a:defRPr>
    </a:lvl2pPr>
    <a:lvl3pPr indent="457200" defTabSz="1066800" latinLnBrk="0">
      <a:spcBef>
        <a:spcPts val="1300"/>
      </a:spcBef>
      <a:defRPr sz="3600">
        <a:latin typeface="+mn-lt"/>
        <a:ea typeface="+mn-ea"/>
        <a:cs typeface="+mn-cs"/>
        <a:sym typeface="Arial"/>
      </a:defRPr>
    </a:lvl3pPr>
    <a:lvl4pPr indent="685800" defTabSz="1066800" latinLnBrk="0">
      <a:spcBef>
        <a:spcPts val="1300"/>
      </a:spcBef>
      <a:defRPr sz="3600">
        <a:latin typeface="+mn-lt"/>
        <a:ea typeface="+mn-ea"/>
        <a:cs typeface="+mn-cs"/>
        <a:sym typeface="Arial"/>
      </a:defRPr>
    </a:lvl4pPr>
    <a:lvl5pPr indent="914400" defTabSz="1066800" latinLnBrk="0">
      <a:spcBef>
        <a:spcPts val="1300"/>
      </a:spcBef>
      <a:defRPr sz="3600">
        <a:latin typeface="+mn-lt"/>
        <a:ea typeface="+mn-ea"/>
        <a:cs typeface="+mn-cs"/>
        <a:sym typeface="Arial"/>
      </a:defRPr>
    </a:lvl5pPr>
    <a:lvl6pPr indent="1143000" defTabSz="1066800" latinLnBrk="0">
      <a:spcBef>
        <a:spcPts val="1300"/>
      </a:spcBef>
      <a:defRPr sz="3600">
        <a:latin typeface="+mn-lt"/>
        <a:ea typeface="+mn-ea"/>
        <a:cs typeface="+mn-cs"/>
        <a:sym typeface="Arial"/>
      </a:defRPr>
    </a:lvl6pPr>
    <a:lvl7pPr indent="1371600" defTabSz="1066800" latinLnBrk="0">
      <a:spcBef>
        <a:spcPts val="1300"/>
      </a:spcBef>
      <a:defRPr sz="3600">
        <a:latin typeface="+mn-lt"/>
        <a:ea typeface="+mn-ea"/>
        <a:cs typeface="+mn-cs"/>
        <a:sym typeface="Arial"/>
      </a:defRPr>
    </a:lvl7pPr>
    <a:lvl8pPr indent="1600200" defTabSz="1066800" latinLnBrk="0">
      <a:spcBef>
        <a:spcPts val="1300"/>
      </a:spcBef>
      <a:defRPr sz="3600">
        <a:latin typeface="+mn-lt"/>
        <a:ea typeface="+mn-ea"/>
        <a:cs typeface="+mn-cs"/>
        <a:sym typeface="Arial"/>
      </a:defRPr>
    </a:lvl8pPr>
    <a:lvl9pPr indent="1828800" defTabSz="1066800" latinLnBrk="0">
      <a:spcBef>
        <a:spcPts val="1300"/>
      </a:spcBef>
      <a:defRPr sz="36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920240" y="343747"/>
            <a:ext cx="34564320" cy="5630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nchor="ctr"/>
          <a:lstStyle/>
          <a:p>
            <a:r>
              <a:t>Title Text</a:t>
            </a:r>
          </a:p>
        </p:txBody>
      </p:sp>
      <p:sp>
        <p:nvSpPr>
          <p:cNvPr id="3" name="Body Level One…"/>
          <p:cNvSpPr txBox="1">
            <a:spLocks noGrp="1"/>
          </p:cNvSpPr>
          <p:nvPr>
            <p:ph type="body" idx="1"/>
          </p:nvPr>
        </p:nvSpPr>
        <p:spPr>
          <a:xfrm>
            <a:off x="1920240" y="5974080"/>
            <a:ext cx="34564320" cy="19629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5316543" y="23314024"/>
            <a:ext cx="1169499" cy="1167961"/>
          </a:xfrm>
          <a:prstGeom prst="rect">
            <a:avLst/>
          </a:prstGeom>
          <a:ln w="12700">
            <a:miter lim="400000"/>
          </a:ln>
        </p:spPr>
        <p:txBody>
          <a:bodyPr wrap="none" lIns="182863" tIns="182863" rIns="182863" bIns="182863">
            <a:spAutoFit/>
          </a:bodyPr>
          <a:lstStyle>
            <a:lvl1pPr algn="r" defTabSz="2667000">
              <a:defRPr sz="56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1pPr>
      <a:lvl2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2pPr>
      <a:lvl3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3pPr>
      <a:lvl4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4pPr>
      <a:lvl5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5pPr>
      <a:lvl6pPr marL="0" marR="0" indent="4572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6pPr>
      <a:lvl7pPr marL="0" marR="0" indent="9144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7pPr>
      <a:lvl8pPr marL="0" marR="0" indent="13716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8pPr>
      <a:lvl9pPr marL="0" marR="0" indent="18288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9pPr>
    </p:titleStyle>
    <p:bodyStyle>
      <a:lvl1pPr marL="1363549" marR="0" indent="-136354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1pPr>
      <a:lvl2pPr marL="2892689" marR="0" indent="-132423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2pPr>
      <a:lvl3pPr marL="4339318" marR="0" indent="-1208768"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3pPr>
      <a:lvl4pPr marL="6192184" marR="0" indent="-1493184"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4pPr>
      <a:lvl5pPr marL="119083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5pPr>
      <a:lvl6pPr marL="123655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6pPr>
      <a:lvl7pPr marL="128227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7pPr>
      <a:lvl8pPr marL="132799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8pPr>
      <a:lvl9pPr marL="137371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9pPr>
    </p:bodyStyle>
    <p:otherStyle>
      <a:lvl1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1pPr>
      <a:lvl2pPr marL="0" marR="0" indent="1143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2pPr>
      <a:lvl3pPr marL="0" marR="0" indent="2286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3pPr>
      <a:lvl4pPr marL="0" marR="0" indent="3429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4pPr>
      <a:lvl5pPr marL="0" marR="0" indent="4572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5pPr>
      <a:lvl6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6pPr>
      <a:lvl7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7pPr>
      <a:lvl8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8pPr>
      <a:lvl9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DAE816-7EC2-478D-91B4-18BBCB673E02}"/>
              </a:ext>
            </a:extLst>
          </p:cNvPr>
          <p:cNvSpPr/>
          <p:nvPr/>
        </p:nvSpPr>
        <p:spPr>
          <a:xfrm>
            <a:off x="-158262" y="-323058"/>
            <a:ext cx="38563062" cy="4886122"/>
          </a:xfrm>
          <a:prstGeom prst="rect">
            <a:avLst/>
          </a:prstGeom>
          <a:gradFill flip="none" rotWithShape="1">
            <a:gsLst>
              <a:gs pos="96000">
                <a:schemeClr val="bg2">
                  <a:alpha val="50000"/>
                  <a:lumMod val="56000"/>
                </a:schemeClr>
              </a:gs>
              <a:gs pos="0">
                <a:schemeClr val="tx1"/>
              </a:gs>
            </a:gsLst>
            <a:lin ang="5400000" scaled="1"/>
            <a:tileRect/>
          </a:gra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339" tIns="53339" rIns="53339" bIns="53339" numCol="1" spcCol="38100" rtlCol="0" anchor="t">
            <a:spAutoFit/>
          </a:bodyPr>
          <a:lstStyle/>
          <a:p>
            <a:pPr marL="0" marR="0" indent="0" algn="l" defTabSz="1066800" rtl="0" fontAlgn="auto" latinLnBrk="0" hangingPunct="0">
              <a:lnSpc>
                <a:spcPct val="100000"/>
              </a:lnSpc>
              <a:spcBef>
                <a:spcPts val="0"/>
              </a:spcBef>
              <a:spcAft>
                <a:spcPts val="0"/>
              </a:spcAft>
              <a:buClrTx/>
              <a:buSzTx/>
              <a:buFontTx/>
              <a:buNone/>
              <a:tabLst/>
            </a:pPr>
            <a:endParaRPr kumimoji="0" lang="en-US" sz="7000" b="0" i="0" u="none" strike="noStrike" cap="none" spc="0" normalizeH="0" baseline="0">
              <a:ln>
                <a:noFill/>
              </a:ln>
              <a:solidFill>
                <a:srgbClr val="000000"/>
              </a:solidFill>
              <a:effectLst/>
              <a:uFillTx/>
              <a:latin typeface="+mn-lt"/>
              <a:ea typeface="+mn-ea"/>
              <a:cs typeface="+mn-cs"/>
              <a:sym typeface="Arial"/>
            </a:endParaRPr>
          </a:p>
        </p:txBody>
      </p:sp>
      <p:sp>
        <p:nvSpPr>
          <p:cNvPr id="20" name="Please Insert Your Poster Title Here"/>
          <p:cNvSpPr txBox="1">
            <a:spLocks noGrp="1"/>
          </p:cNvSpPr>
          <p:nvPr>
            <p:ph type="title" idx="4294967295"/>
          </p:nvPr>
        </p:nvSpPr>
        <p:spPr>
          <a:xfrm>
            <a:off x="0" y="1052070"/>
            <a:ext cx="38404800" cy="1822451"/>
          </a:xfrm>
          <a:prstGeom prst="rect">
            <a:avLst/>
          </a:prstGeom>
        </p:spPr>
        <p:txBody>
          <a:bodyPr>
            <a:normAutofit fontScale="90000"/>
          </a:bodyPr>
          <a:lstStyle>
            <a:lvl1pPr>
              <a:defRPr sz="8800" b="1"/>
            </a:lvl1pPr>
          </a:lstStyle>
          <a:p>
            <a:r>
              <a:rPr lang="en-US" dirty="0">
                <a:ln>
                  <a:solidFill>
                    <a:schemeClr val="accent1"/>
                  </a:solidFill>
                </a:ln>
                <a:solidFill>
                  <a:schemeClr val="bg1"/>
                </a:solidFill>
              </a:rPr>
              <a:t>Cincinnati Youth Collaborative</a:t>
            </a:r>
            <a:br>
              <a:rPr lang="en-US" dirty="0">
                <a:solidFill>
                  <a:schemeClr val="bg1"/>
                </a:solidFill>
              </a:rPr>
            </a:br>
            <a:r>
              <a:rPr lang="en-US" sz="7300" dirty="0">
                <a:solidFill>
                  <a:schemeClr val="bg1"/>
                </a:solidFill>
              </a:rPr>
              <a:t>Urban Health Project – Summer 2019</a:t>
            </a:r>
            <a:endParaRPr dirty="0">
              <a:solidFill>
                <a:schemeClr val="bg1"/>
              </a:solidFill>
            </a:endParaRPr>
          </a:p>
        </p:txBody>
      </p:sp>
      <p:sp>
        <p:nvSpPr>
          <p:cNvPr id="21" name="Abstract…"/>
          <p:cNvSpPr txBox="1"/>
          <p:nvPr/>
        </p:nvSpPr>
        <p:spPr>
          <a:xfrm>
            <a:off x="883444" y="4904397"/>
            <a:ext cx="8556626" cy="19023255"/>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sz="3200" u="sng" dirty="0">
                <a:solidFill>
                  <a:srgbClr val="FF0000"/>
                </a:solidFill>
              </a:rPr>
              <a:t>About CYC: Cincinnati Youth Collaborative</a:t>
            </a:r>
            <a:endParaRPr sz="3200" u="sng" dirty="0">
              <a:solidFill>
                <a:srgbClr val="FF0000"/>
              </a:solidFill>
            </a:endParaRPr>
          </a:p>
          <a:p>
            <a:pPr defTabSz="1507595">
              <a:defRPr sz="2200"/>
            </a:pPr>
            <a:r>
              <a:rPr lang="en-US" sz="2400" dirty="0"/>
              <a:t>The Cincinnati Youth Collaborative is a non-profit organization dedicated to fostering meaningful mentoring relationships between local students and adult community members. It has been shown that mentorships have significantly positive effects on the lives of disadvantaged children, including those that have experienced adverse childhood events. (Adverse childhood events include divorce, death, incarceration, etc.) These adverse events can impact a student’s success in school with the potential to cause difficulty in classes, slowed progression through grades, and ultimately decrease the likelihood of graduating.  </a:t>
            </a:r>
          </a:p>
          <a:p>
            <a:pPr defTabSz="1507595">
              <a:defRPr sz="2200"/>
            </a:pPr>
            <a:endParaRPr lang="en-US" sz="2400" dirty="0"/>
          </a:p>
          <a:p>
            <a:pPr defTabSz="1507595">
              <a:defRPr sz="2200"/>
            </a:pPr>
            <a:r>
              <a:rPr lang="en-US" sz="2400" dirty="0"/>
              <a:t>As such, CYC was established over 30 years ago as an initiative to tackle the declining graduation rates of local Cincinnati public school attendees. Since its origin, CYC has increased graduation rates significantly—2017-2018 CYC mentees had a 94% on-time graduation rate, with 92% of mentees successfully transitioning into either postsecondary education, employment, or enlistment into the military. </a:t>
            </a:r>
          </a:p>
          <a:p>
            <a:pPr defTabSz="1507595">
              <a:defRPr sz="2200"/>
            </a:pPr>
            <a:endParaRPr lang="en-US" sz="2400" dirty="0"/>
          </a:p>
          <a:p>
            <a:pPr defTabSz="1507595">
              <a:defRPr sz="2200"/>
            </a:pPr>
            <a:endParaRPr lang="en-US" sz="2400" dirty="0"/>
          </a:p>
          <a:p>
            <a:pPr defTabSz="1507595">
              <a:defRPr sz="2200"/>
            </a:pPr>
            <a:r>
              <a:rPr lang="en-US" sz="3200" b="1" u="sng" dirty="0">
                <a:solidFill>
                  <a:srgbClr val="FF0000"/>
                </a:solidFill>
              </a:rPr>
              <a:t>Participants of the CYC Mentoring Program</a:t>
            </a:r>
          </a:p>
          <a:p>
            <a:pPr defTabSz="1507595">
              <a:defRPr sz="2200"/>
            </a:pPr>
            <a:r>
              <a:rPr lang="en-US" sz="2400" b="1" dirty="0"/>
              <a:t>Mentors: </a:t>
            </a:r>
            <a:r>
              <a:rPr lang="en-US" sz="2400" dirty="0"/>
              <a:t>Adult persons interested in mentoring.</a:t>
            </a:r>
          </a:p>
          <a:p>
            <a:pPr defTabSz="1507595">
              <a:defRPr sz="2200"/>
            </a:pPr>
            <a:r>
              <a:rPr lang="en-US" sz="2400" b="1" dirty="0"/>
              <a:t>Mentees: </a:t>
            </a:r>
            <a:r>
              <a:rPr lang="en-US" sz="2400" dirty="0"/>
              <a:t>Mentees range from grades 2-12 (although some mentorships can continue into adulthood).</a:t>
            </a:r>
          </a:p>
          <a:p>
            <a:pPr defTabSz="1507595">
              <a:defRPr sz="2200"/>
            </a:pPr>
            <a:r>
              <a:rPr lang="en-US" sz="2400" b="1" dirty="0"/>
              <a:t>Partners: </a:t>
            </a:r>
            <a:r>
              <a:rPr lang="en-US" sz="2400" dirty="0"/>
              <a:t>CYC partners with the Cincinnati Public School system which allows mentors access to various resources to assist in their mentoring relationship.</a:t>
            </a:r>
          </a:p>
          <a:p>
            <a:pPr defTabSz="1507595">
              <a:defRPr sz="2200"/>
            </a:pPr>
            <a:endParaRPr lang="en-US" sz="2400" dirty="0"/>
          </a:p>
          <a:p>
            <a:pPr defTabSz="1507595">
              <a:defRPr sz="2200"/>
            </a:pPr>
            <a:endParaRPr lang="en-US" sz="2400" dirty="0"/>
          </a:p>
          <a:p>
            <a:pPr defTabSz="1507595">
              <a:defRPr sz="3200" b="1">
                <a:solidFill>
                  <a:srgbClr val="990000"/>
                </a:solidFill>
              </a:defRPr>
            </a:pPr>
            <a:r>
              <a:rPr lang="en-US" u="sng" dirty="0">
                <a:solidFill>
                  <a:srgbClr val="FF0000"/>
                </a:solidFill>
              </a:rPr>
              <a:t>Services Offered by CYC</a:t>
            </a:r>
          </a:p>
          <a:p>
            <a:pPr defTabSz="1507595">
              <a:defRPr sz="2200"/>
            </a:pPr>
            <a:r>
              <a:rPr lang="en-US" sz="2400" dirty="0"/>
              <a:t>In addition to promoting mentorships, CYC offers several work readiness and college preparation resources:</a:t>
            </a:r>
          </a:p>
          <a:p>
            <a:pPr marL="342900" indent="-342900" defTabSz="1507595">
              <a:buFont typeface="Arial" panose="020B0604020202020204" pitchFamily="34" charset="0"/>
              <a:buChar char="•"/>
              <a:defRPr sz="2200"/>
            </a:pPr>
            <a:endParaRPr lang="en-US" sz="2400" dirty="0"/>
          </a:p>
          <a:p>
            <a:pPr marL="342900" indent="-342900" defTabSz="1507595">
              <a:buFont typeface="Arial" panose="020B0604020202020204" pitchFamily="34" charset="0"/>
              <a:buChar char="•"/>
              <a:defRPr sz="2200"/>
            </a:pPr>
            <a:r>
              <a:rPr lang="en-US" sz="2400" dirty="0"/>
              <a:t>Mentoring Programs:</a:t>
            </a:r>
          </a:p>
          <a:p>
            <a:pPr lvl="8" defTabSz="1507595">
              <a:defRPr sz="2200"/>
            </a:pPr>
            <a:r>
              <a:rPr lang="en-US" sz="2400" dirty="0"/>
              <a:t>	-One-on-One Mentoring</a:t>
            </a:r>
          </a:p>
          <a:p>
            <a:pPr lvl="4" indent="0" defTabSz="1507595">
              <a:defRPr sz="2200"/>
            </a:pPr>
            <a:r>
              <a:rPr lang="en-US" sz="2400" dirty="0"/>
              <a:t>	-Group Mentoring</a:t>
            </a:r>
          </a:p>
          <a:p>
            <a:pPr lvl="4" indent="0" defTabSz="1507595">
              <a:defRPr sz="2200"/>
            </a:pPr>
            <a:r>
              <a:rPr lang="en-US" sz="2400" dirty="0"/>
              <a:t>	-Med Mentors Program: pairs University of 	Cincinnati medical students with local public-	school students for 1:1 or 2:1 mentorships. </a:t>
            </a:r>
          </a:p>
          <a:p>
            <a:pPr marL="342900" indent="-342900" defTabSz="1507595">
              <a:buFont typeface="Arial" panose="020B0604020202020204" pitchFamily="34" charset="0"/>
              <a:buChar char="•"/>
              <a:defRPr sz="2200"/>
            </a:pPr>
            <a:r>
              <a:rPr lang="en-US" sz="2400" dirty="0"/>
              <a:t>Work Readiness Programs:</a:t>
            </a:r>
          </a:p>
          <a:p>
            <a:pPr lvl="1" indent="0" defTabSz="1507595">
              <a:defRPr sz="2200"/>
            </a:pPr>
            <a:r>
              <a:rPr lang="en-US" sz="2400" dirty="0"/>
              <a:t>	-High School to Career Program: a one-credit 	activity-based course for high school students. </a:t>
            </a:r>
          </a:p>
          <a:p>
            <a:pPr marL="342900" indent="-342900" defTabSz="1507595">
              <a:buFont typeface="Arial" panose="020B0604020202020204" pitchFamily="34" charset="0"/>
              <a:buChar char="•"/>
              <a:defRPr sz="2200"/>
            </a:pPr>
            <a:r>
              <a:rPr lang="en-US" sz="2400" dirty="0"/>
              <a:t>Partnerships  for college preparation with:</a:t>
            </a:r>
          </a:p>
          <a:p>
            <a:pPr defTabSz="1507595">
              <a:defRPr sz="2200"/>
            </a:pPr>
            <a:r>
              <a:rPr lang="en-US" sz="2400" dirty="0"/>
              <a:t>	-Talent Search</a:t>
            </a:r>
          </a:p>
          <a:p>
            <a:pPr defTabSz="1507595">
              <a:defRPr sz="2200"/>
            </a:pPr>
            <a:r>
              <a:rPr lang="en-US" sz="2400" dirty="0"/>
              <a:t>	-GEAR UP</a:t>
            </a:r>
          </a:p>
          <a:p>
            <a:pPr defTabSz="1507595">
              <a:defRPr sz="2200"/>
            </a:pPr>
            <a:r>
              <a:rPr lang="en-US" sz="2400" dirty="0"/>
              <a:t>	-</a:t>
            </a:r>
            <a:r>
              <a:rPr lang="en-US" sz="2400" dirty="0" err="1"/>
              <a:t>Americorps</a:t>
            </a:r>
            <a:r>
              <a:rPr lang="en-US" sz="2400" dirty="0"/>
              <a:t> Ohio College Guide Program</a:t>
            </a:r>
          </a:p>
          <a:p>
            <a:pPr defTabSz="1507595">
              <a:defRPr sz="3200" b="1">
                <a:solidFill>
                  <a:srgbClr val="990000"/>
                </a:solidFill>
              </a:defRPr>
            </a:pPr>
            <a:endParaRPr sz="2400" dirty="0">
              <a:solidFill>
                <a:schemeClr val="tx1"/>
              </a:solidFill>
            </a:endParaRPr>
          </a:p>
        </p:txBody>
      </p:sp>
      <p:sp>
        <p:nvSpPr>
          <p:cNvPr id="22" name="Methods…"/>
          <p:cNvSpPr txBox="1"/>
          <p:nvPr/>
        </p:nvSpPr>
        <p:spPr>
          <a:xfrm>
            <a:off x="10186457" y="5750213"/>
            <a:ext cx="8549217" cy="11144175"/>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u="sng" dirty="0">
                <a:solidFill>
                  <a:srgbClr val="FF0000"/>
                </a:solidFill>
              </a:rPr>
              <a:t>Overview</a:t>
            </a:r>
          </a:p>
          <a:p>
            <a:pPr defTabSz="1507595">
              <a:defRPr sz="2200"/>
            </a:pPr>
            <a:r>
              <a:rPr lang="en-US" sz="2400" dirty="0"/>
              <a:t>During the summer season of 2019, I was brought onto the CYC team as an intern and was tasked with various responsibilities. My primary objective was to analyze a set of pooled data for the CYC Med Mentors Program. Another main facet of my project was to create two informational workshops that discussed the college application process and employability skills. These 1-hour interactive workshops were given once during the summer season. Each session was attended by several local high school and college-age students that were participants of a Cincinnati summer youth employment program. </a:t>
            </a:r>
          </a:p>
          <a:p>
            <a:pPr defTabSz="1507595">
              <a:defRPr sz="2200"/>
            </a:pPr>
            <a:endParaRPr lang="en-US" sz="2400" dirty="0"/>
          </a:p>
          <a:p>
            <a:pPr defTabSz="1507595">
              <a:defRPr sz="3200" b="1">
                <a:solidFill>
                  <a:srgbClr val="990000"/>
                </a:solidFill>
              </a:defRPr>
            </a:pPr>
            <a:r>
              <a:rPr lang="en-US" sz="3200" u="sng" dirty="0">
                <a:solidFill>
                  <a:srgbClr val="FF0000"/>
                </a:solidFill>
              </a:rPr>
              <a:t>Cultural Competency: Data Analysis</a:t>
            </a:r>
          </a:p>
          <a:p>
            <a:pPr defTabSz="1507595">
              <a:defRPr sz="2200"/>
            </a:pPr>
            <a:r>
              <a:rPr lang="en-US" sz="2400" dirty="0"/>
              <a:t>This aspect of the project was dedicated to analyzing the pooled data sets from previous years of Med Mentors surveys. Over the last 5 years (2014-2019), participants of the Med Mentors Program (all University of Cincinnati medical students) were administered two surveys that assessed their knowledge, skill, and comfort levels regarding several culturally-driven situations to determine an individual’s overall cultural competency. The first survey (denoted the “pre-survey”) was taken by mentors upon entrance into the program; the second survey (referred to as the “post-survey”, which was identical to the first) was administered after one year of mentoring. The mentor responses were then extracted and organized into an Excel document, which is updated annually with new Med Mentor data. </a:t>
            </a:r>
          </a:p>
        </p:txBody>
      </p:sp>
      <p:sp>
        <p:nvSpPr>
          <p:cNvPr id="23" name="Results…"/>
          <p:cNvSpPr txBox="1"/>
          <p:nvPr/>
        </p:nvSpPr>
        <p:spPr>
          <a:xfrm>
            <a:off x="19123269" y="5745404"/>
            <a:ext cx="8549218" cy="10005402"/>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2200"/>
            </a:pPr>
            <a:r>
              <a:rPr lang="en-US" sz="3200" b="1" u="sng" dirty="0">
                <a:solidFill>
                  <a:srgbClr val="FF0000"/>
                </a:solidFill>
              </a:rPr>
              <a:t>Methods</a:t>
            </a:r>
          </a:p>
          <a:p>
            <a:pPr defTabSz="1507595">
              <a:defRPr sz="2200"/>
            </a:pPr>
            <a:r>
              <a:rPr lang="en-US" sz="2400" dirty="0"/>
              <a:t>The Med Mentors Cultural Competency Pre- and Post-Surveys consisted of approximately 30 scenario-based questions (encompassed under three categories: knowledge, skill, and comfort). Participants denoted their perceived knowledge, skill level, and/or comfort level to the culturally-based scenarios with one of five options: “not at all”, “a little”, “somewhat”, “quite a bit”, or “very”. Individual Med Mentor responses to the pre- and post-surveys of participants that entered the program between 2014-2019 were de-identified and pooled into separate data sets (organized by pre- vs. post-data) into an Excel document. Data was sorted and paired; all other data was excluded (the exclusion criteria for the data included: repeated data, entries with incomplete survey responses, and unpaired survey responses). The participant responses were assigned a numerical value (0 = “not at all”, 1 = “a little”, and so forth). The numerical values of each response for each individual were added and the sum averaged to obtain the results below, which compares the mean of the pre-survey to the post-survey. </a:t>
            </a:r>
          </a:p>
          <a:p>
            <a:pPr defTabSz="1507595">
              <a:defRPr sz="2200"/>
            </a:pPr>
            <a:endParaRPr lang="en-US" sz="2400" dirty="0"/>
          </a:p>
          <a:p>
            <a:pPr defTabSz="1507595">
              <a:defRPr sz="2200"/>
            </a:pPr>
            <a:r>
              <a:rPr lang="en-US" sz="3200" b="1" u="sng" dirty="0">
                <a:solidFill>
                  <a:srgbClr val="FF0000"/>
                </a:solidFill>
              </a:rPr>
              <a:t>Results</a:t>
            </a:r>
            <a:endParaRPr lang="en-US" sz="3200" dirty="0">
              <a:solidFill>
                <a:srgbClr val="FF0000"/>
              </a:solidFill>
            </a:endParaRPr>
          </a:p>
          <a:p>
            <a:pPr defTabSz="1507595">
              <a:defRPr sz="2200"/>
            </a:pPr>
            <a:r>
              <a:rPr lang="en-US" sz="2400" dirty="0">
                <a:solidFill>
                  <a:schemeClr val="tx1"/>
                </a:solidFill>
              </a:rPr>
              <a:t>Analysis shows that there is a difference in the overall cultural competency of Med Mentor participants from when they enter the program to after one year of mentoring (graphed below). </a:t>
            </a:r>
          </a:p>
        </p:txBody>
      </p:sp>
      <p:sp>
        <p:nvSpPr>
          <p:cNvPr id="24" name="Rectangle"/>
          <p:cNvSpPr/>
          <p:nvPr/>
        </p:nvSpPr>
        <p:spPr>
          <a:xfrm>
            <a:off x="533400" y="607483"/>
            <a:ext cx="37338000" cy="24388234"/>
          </a:xfrm>
          <a:prstGeom prst="rect">
            <a:avLst/>
          </a:prstGeom>
          <a:ln w="88900">
            <a:solidFill>
              <a:srgbClr val="FF0000"/>
            </a:solidFill>
          </a:ln>
        </p:spPr>
        <p:txBody>
          <a:bodyPr lIns="53339" tIns="53339" rIns="53339" bIns="53339" anchor="ctr"/>
          <a:lstStyle/>
          <a:p>
            <a:pPr algn="ctr" defTabSz="1507595">
              <a:defRPr sz="6000">
                <a:solidFill>
                  <a:srgbClr val="FF0000"/>
                </a:solidFill>
              </a:defRPr>
            </a:pPr>
            <a:endParaRPr/>
          </a:p>
        </p:txBody>
      </p:sp>
      <p:sp>
        <p:nvSpPr>
          <p:cNvPr id="26" name="Firstname I. Lastname1, Firstname I. Lastname2, Firstname I. Lastname3"/>
          <p:cNvSpPr txBox="1"/>
          <p:nvPr/>
        </p:nvSpPr>
        <p:spPr>
          <a:xfrm>
            <a:off x="0" y="3044772"/>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a:pPr>
            <a:r>
              <a:rPr lang="en-US" dirty="0">
                <a:solidFill>
                  <a:schemeClr val="bg1"/>
                </a:solidFill>
              </a:rPr>
              <a:t>Sarah E. S. Dennis</a:t>
            </a:r>
            <a:endParaRPr baseline="30222" dirty="0">
              <a:solidFill>
                <a:schemeClr val="bg1"/>
              </a:solidFill>
            </a:endParaRPr>
          </a:p>
        </p:txBody>
      </p:sp>
      <p:sp>
        <p:nvSpPr>
          <p:cNvPr id="27" name="1Cincinnati, OH, Department of Medicine; 2Cincinnati, OH, Department of Health; 3Cincinnati, OH, Department of Nursing"/>
          <p:cNvSpPr txBox="1"/>
          <p:nvPr/>
        </p:nvSpPr>
        <p:spPr>
          <a:xfrm>
            <a:off x="0" y="3574633"/>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baseline="30222"/>
            </a:pPr>
            <a:r>
              <a:rPr lang="en-US" baseline="0" dirty="0">
                <a:solidFill>
                  <a:schemeClr val="bg1"/>
                </a:solidFill>
              </a:rPr>
              <a:t>University of Cincinnati College of Medicine</a:t>
            </a:r>
            <a:endParaRPr baseline="0" dirty="0">
              <a:solidFill>
                <a:schemeClr val="bg1"/>
              </a:solidFill>
            </a:endParaRPr>
          </a:p>
        </p:txBody>
      </p:sp>
      <p:sp>
        <p:nvSpPr>
          <p:cNvPr id="31" name="Conclusion…"/>
          <p:cNvSpPr txBox="1"/>
          <p:nvPr/>
        </p:nvSpPr>
        <p:spPr>
          <a:xfrm>
            <a:off x="28496558" y="4899563"/>
            <a:ext cx="9024797" cy="11575063"/>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2759" tIns="92759" rIns="92759" bIns="92759">
            <a:spAutoFit/>
          </a:bodyPr>
          <a:lstStyle/>
          <a:p>
            <a:pPr defTabSz="1507595">
              <a:defRPr sz="3200" b="1">
                <a:solidFill>
                  <a:srgbClr val="990000"/>
                </a:solidFill>
              </a:defRPr>
            </a:pPr>
            <a:r>
              <a:rPr lang="en-US" u="sng" dirty="0">
                <a:solidFill>
                  <a:srgbClr val="FF0000"/>
                </a:solidFill>
              </a:rPr>
              <a:t>Future Direction</a:t>
            </a:r>
            <a:endParaRPr u="sng" dirty="0">
              <a:solidFill>
                <a:srgbClr val="FF0000"/>
              </a:solidFill>
            </a:endParaRPr>
          </a:p>
          <a:p>
            <a:pPr defTabSz="1507595">
              <a:defRPr sz="2200"/>
            </a:pPr>
            <a:r>
              <a:rPr lang="en-US" sz="2400" dirty="0"/>
              <a:t>For further analysis on the cultural competency survey data, we have partnered with the Biostatistics, Epidemiology, and Research Design (BERD) division of the Center for Clinical and Translational Science and Training (CCTST).</a:t>
            </a:r>
          </a:p>
          <a:p>
            <a:pPr defTabSz="1507595">
              <a:defRPr sz="2200"/>
            </a:pPr>
            <a:r>
              <a:rPr lang="en-US" dirty="0"/>
              <a:t> </a:t>
            </a:r>
          </a:p>
          <a:p>
            <a:pPr defTabSz="1507595">
              <a:defRPr sz="2200"/>
            </a:pPr>
            <a:endParaRPr lang="en-US" dirty="0"/>
          </a:p>
          <a:p>
            <a:pPr defTabSz="1507595">
              <a:defRPr sz="2200"/>
            </a:pPr>
            <a:r>
              <a:rPr lang="en-US" sz="3200" b="1" u="sng" dirty="0">
                <a:solidFill>
                  <a:srgbClr val="FF0000"/>
                </a:solidFill>
              </a:rPr>
              <a:t>Reaching Out</a:t>
            </a:r>
          </a:p>
          <a:p>
            <a:pPr defTabSz="1507595">
              <a:defRPr sz="2200"/>
            </a:pPr>
            <a:r>
              <a:rPr lang="en-US" sz="2400" dirty="0"/>
              <a:t>CYC relies on volunteer mentors with a passion for helping local students, both within and outside of their school environment, and are wholly dedicated to empowering their mentees to achieve success. If you are interested in volunteering or want more information, visit www.cycyouth.org.</a:t>
            </a:r>
          </a:p>
          <a:p>
            <a:pPr defTabSz="1507595">
              <a:defRPr sz="2200"/>
            </a:pPr>
            <a:endParaRPr lang="en-US" sz="2400" dirty="0"/>
          </a:p>
          <a:p>
            <a:pPr defTabSz="1507595">
              <a:defRPr sz="2200"/>
            </a:pPr>
            <a:r>
              <a:rPr lang="en-US" sz="2400" b="1" i="1" dirty="0"/>
              <a:t>Mission Statement: “CYC empowers vulnerable children and young adults to overcome obstacles and succeed in education, career, and life.”</a:t>
            </a:r>
          </a:p>
          <a:p>
            <a:pPr defTabSz="1507595">
              <a:defRPr sz="2200"/>
            </a:pPr>
            <a:r>
              <a:rPr lang="en-US" sz="2400" b="1" i="1" dirty="0"/>
              <a:t>			</a:t>
            </a:r>
            <a:r>
              <a:rPr lang="en-US" sz="2000" b="1" i="1" dirty="0"/>
              <a:t>-</a:t>
            </a:r>
            <a:r>
              <a:rPr lang="en-US" sz="2000" i="1" dirty="0"/>
              <a:t>Cincinnati Youth Collaborative</a:t>
            </a:r>
            <a:endParaRPr lang="en-US" sz="2400" i="1" dirty="0"/>
          </a:p>
          <a:p>
            <a:pPr defTabSz="1507595">
              <a:defRPr sz="2200"/>
            </a:pPr>
            <a:endParaRPr lang="en-US" sz="2400" i="1" dirty="0"/>
          </a:p>
          <a:p>
            <a:pPr defTabSz="1507595">
              <a:defRPr sz="2200"/>
            </a:pPr>
            <a:r>
              <a:rPr lang="en-US" sz="3200" b="1" u="sng" dirty="0">
                <a:solidFill>
                  <a:srgbClr val="FF0000"/>
                </a:solidFill>
              </a:rPr>
              <a:t>Impact</a:t>
            </a:r>
          </a:p>
          <a:p>
            <a:pPr defTabSz="1507595">
              <a:defRPr sz="2200"/>
            </a:pPr>
            <a:r>
              <a:rPr lang="en-US" sz="2400" dirty="0">
                <a:solidFill>
                  <a:schemeClr val="tx1"/>
                </a:solidFill>
              </a:rPr>
              <a:t>I joined the CYC organization as a Med Mentor in 2018, which was an experience that gave me the initial exposure to CYC’s goals and values and inspired me to further my involvement with them as their summer intern. This internship gave me the opportunity to learn more about the local residents that I hope to serve as a future physician and made me, an out-of-state resident, feel more at home in this community. I look forward to continuing my involvement with CYC and the Med Mentors program in the future. </a:t>
            </a:r>
          </a:p>
        </p:txBody>
      </p:sp>
      <p:pic>
        <p:nvPicPr>
          <p:cNvPr id="33" name="Image" descr="Image"/>
          <p:cNvPicPr>
            <a:picLocks noChangeAspect="1"/>
          </p:cNvPicPr>
          <p:nvPr/>
        </p:nvPicPr>
        <p:blipFill>
          <a:blip r:embed="rId2"/>
          <a:stretch>
            <a:fillRect/>
          </a:stretch>
        </p:blipFill>
        <p:spPr>
          <a:xfrm>
            <a:off x="6645513" y="1196033"/>
            <a:ext cx="3232147" cy="2423842"/>
          </a:xfrm>
          <a:prstGeom prst="rect">
            <a:avLst/>
          </a:prstGeom>
          <a:ln w="12700">
            <a:solidFill>
              <a:schemeClr val="tx1"/>
            </a:solidFill>
            <a:miter lim="400000"/>
          </a:ln>
        </p:spPr>
      </p:pic>
      <p:sp>
        <p:nvSpPr>
          <p:cNvPr id="5" name="Rectangle 4">
            <a:extLst>
              <a:ext uri="{FF2B5EF4-FFF2-40B4-BE49-F238E27FC236}">
                <a16:creationId xmlns:a16="http://schemas.microsoft.com/office/drawing/2014/main" id="{2274D1B9-0911-4B4A-888B-88BF609612C9}"/>
              </a:ext>
            </a:extLst>
          </p:cNvPr>
          <p:cNvSpPr/>
          <p:nvPr/>
        </p:nvSpPr>
        <p:spPr>
          <a:xfrm>
            <a:off x="28614687" y="20994927"/>
            <a:ext cx="8571442" cy="3477875"/>
          </a:xfrm>
          <a:prstGeom prst="rect">
            <a:avLst/>
          </a:prstGeom>
        </p:spPr>
        <p:txBody>
          <a:bodyPr wrap="square">
            <a:spAutoFit/>
          </a:bodyPr>
          <a:lstStyle/>
          <a:p>
            <a:pPr defTabSz="1507595">
              <a:defRPr sz="3200" b="1">
                <a:solidFill>
                  <a:srgbClr val="990000"/>
                </a:solidFill>
              </a:defRPr>
            </a:pPr>
            <a:r>
              <a:rPr lang="en-US" u="sng" dirty="0">
                <a:solidFill>
                  <a:srgbClr val="FF0000"/>
                </a:solidFill>
              </a:rPr>
              <a:t>Acknowledgements</a:t>
            </a:r>
          </a:p>
          <a:p>
            <a:pPr defTabSz="1507595">
              <a:defRPr sz="2200"/>
            </a:pPr>
            <a:r>
              <a:rPr lang="en-US" sz="2000" dirty="0"/>
              <a:t>I would like to thank Antione Spriggs of CYC and Dr. Charles Cavallo for their guidance and assistance with this project. Additionally, I would like to thank the CCTST and BERD for their help in moving the Med Mentors data analysis portion of this project forward. Thanks to all the CYC staff, </a:t>
            </a:r>
            <a:r>
              <a:rPr lang="en-US" sz="2000" dirty="0" err="1"/>
              <a:t>Namratha</a:t>
            </a:r>
            <a:r>
              <a:rPr lang="en-US" sz="2000" dirty="0"/>
              <a:t>, and Isaiah for their support. </a:t>
            </a:r>
          </a:p>
          <a:p>
            <a:pPr defTabSz="1507595">
              <a:defRPr sz="2200"/>
            </a:pPr>
            <a:endParaRPr lang="en-US" dirty="0"/>
          </a:p>
          <a:p>
            <a:pPr defTabSz="1507595">
              <a:defRPr sz="2200"/>
            </a:pPr>
            <a:r>
              <a:rPr lang="en-US" sz="3200" b="1" u="sng" dirty="0">
                <a:solidFill>
                  <a:srgbClr val="FF0000"/>
                </a:solidFill>
              </a:rPr>
              <a:t>References</a:t>
            </a:r>
          </a:p>
          <a:p>
            <a:pPr defTabSz="1507595">
              <a:defRPr sz="2200"/>
            </a:pPr>
            <a:r>
              <a:rPr lang="en-US" sz="1700" dirty="0">
                <a:solidFill>
                  <a:schemeClr val="tx1"/>
                </a:solidFill>
              </a:rPr>
              <a:t>https://www.cdc.gov/violenceprevention/childabuseandneglect/acestudy/aboutace.html</a:t>
            </a:r>
          </a:p>
          <a:p>
            <a:pPr defTabSz="1507595">
              <a:defRPr sz="2200"/>
            </a:pPr>
            <a:r>
              <a:rPr lang="en-US" sz="1700" dirty="0">
                <a:solidFill>
                  <a:schemeClr val="tx1"/>
                </a:solidFill>
              </a:rPr>
              <a:t>https://www.cycyouth.org</a:t>
            </a:r>
          </a:p>
        </p:txBody>
      </p:sp>
      <p:sp>
        <p:nvSpPr>
          <p:cNvPr id="6" name="TextBox 5">
            <a:extLst>
              <a:ext uri="{FF2B5EF4-FFF2-40B4-BE49-F238E27FC236}">
                <a16:creationId xmlns:a16="http://schemas.microsoft.com/office/drawing/2014/main" id="{14A8E3CD-BB17-4F5A-969E-B76C9D7142BC}"/>
              </a:ext>
            </a:extLst>
          </p:cNvPr>
          <p:cNvSpPr txBox="1"/>
          <p:nvPr/>
        </p:nvSpPr>
        <p:spPr>
          <a:xfrm>
            <a:off x="11207872" y="23316443"/>
            <a:ext cx="15443199" cy="13388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339" tIns="53339" rIns="53339" bIns="53339" numCol="1" spcCol="38100" rtlCol="0" anchor="t">
            <a:spAutoFit/>
          </a:bodyPr>
          <a:lstStyle/>
          <a:p>
            <a:pPr algn="ctr" defTabSz="1507595">
              <a:defRPr sz="2200"/>
            </a:pPr>
            <a:r>
              <a:rPr lang="en-US" sz="4000" b="1" dirty="0">
                <a:solidFill>
                  <a:srgbClr val="0077BF"/>
                </a:solidFill>
              </a:rPr>
              <a:t>CYC Core Values: </a:t>
            </a:r>
          </a:p>
          <a:p>
            <a:pPr defTabSz="1507595">
              <a:defRPr sz="2200"/>
            </a:pPr>
            <a:r>
              <a:rPr lang="en-US" sz="4000" b="1" i="1" dirty="0">
                <a:solidFill>
                  <a:srgbClr val="0077BF"/>
                </a:solidFill>
              </a:rPr>
              <a:t>Passion, Integrity, Accountability, Empowerment, Community</a:t>
            </a:r>
          </a:p>
        </p:txBody>
      </p:sp>
      <p:pic>
        <p:nvPicPr>
          <p:cNvPr id="7" name="Picture 6">
            <a:extLst>
              <a:ext uri="{FF2B5EF4-FFF2-40B4-BE49-F238E27FC236}">
                <a16:creationId xmlns:a16="http://schemas.microsoft.com/office/drawing/2014/main" id="{47E6E97B-7F4F-42AF-AFAB-27029C868D43}"/>
              </a:ext>
            </a:extLst>
          </p:cNvPr>
          <p:cNvPicPr>
            <a:picLocks noChangeAspect="1"/>
          </p:cNvPicPr>
          <p:nvPr/>
        </p:nvPicPr>
        <p:blipFill rotWithShape="1">
          <a:blip r:embed="rId3"/>
          <a:srcRect r="16215" b="25035"/>
          <a:stretch/>
        </p:blipFill>
        <p:spPr>
          <a:xfrm>
            <a:off x="32312112" y="1187591"/>
            <a:ext cx="5066635" cy="2467603"/>
          </a:xfrm>
          <a:prstGeom prst="rect">
            <a:avLst/>
          </a:prstGeom>
          <a:ln>
            <a:solidFill>
              <a:schemeClr val="tx1"/>
            </a:solidFill>
          </a:ln>
          <a:effectLst>
            <a:glow>
              <a:schemeClr val="accent1"/>
            </a:glow>
          </a:effectLst>
        </p:spPr>
      </p:pic>
      <p:graphicFrame>
        <p:nvGraphicFramePr>
          <p:cNvPr id="16" name="Chart 15">
            <a:extLst>
              <a:ext uri="{FF2B5EF4-FFF2-40B4-BE49-F238E27FC236}">
                <a16:creationId xmlns:a16="http://schemas.microsoft.com/office/drawing/2014/main" id="{4F4BB1F6-D544-44D2-A641-70D90EDE056A}"/>
              </a:ext>
            </a:extLst>
          </p:cNvPr>
          <p:cNvGraphicFramePr>
            <a:graphicFrameLocks/>
          </p:cNvGraphicFramePr>
          <p:nvPr>
            <p:extLst>
              <p:ext uri="{D42A27DB-BD31-4B8C-83A1-F6EECF244321}">
                <p14:modId xmlns:p14="http://schemas.microsoft.com/office/powerpoint/2010/main" val="1574526783"/>
              </p:ext>
            </p:extLst>
          </p:nvPr>
        </p:nvGraphicFramePr>
        <p:xfrm>
          <a:off x="10653968" y="16753706"/>
          <a:ext cx="16551008" cy="6385119"/>
        </p:xfrm>
        <a:graphic>
          <a:graphicData uri="http://schemas.openxmlformats.org/drawingml/2006/chart">
            <c:chart xmlns:c="http://schemas.openxmlformats.org/drawingml/2006/chart" xmlns:r="http://schemas.openxmlformats.org/officeDocument/2006/relationships" r:id="rId4"/>
          </a:graphicData>
        </a:graphic>
      </p:graphicFrame>
      <p:pic>
        <p:nvPicPr>
          <p:cNvPr id="8" name="Picture 7" descr="A couple of people posing for the camera&#10;&#10;Description automatically generated">
            <a:extLst>
              <a:ext uri="{FF2B5EF4-FFF2-40B4-BE49-F238E27FC236}">
                <a16:creationId xmlns:a16="http://schemas.microsoft.com/office/drawing/2014/main" id="{2FB75CD2-1A4F-4C37-949E-EF4D0B2166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99265" y="16285876"/>
            <a:ext cx="5619382" cy="4417761"/>
          </a:xfrm>
          <a:prstGeom prst="rect">
            <a:avLst/>
          </a:prstGeom>
          <a:ln>
            <a:solidFill>
              <a:schemeClr val="tx1"/>
            </a:solidFill>
          </a:ln>
        </p:spPr>
      </p:pic>
      <p:pic>
        <p:nvPicPr>
          <p:cNvPr id="28" name="UC_logo" descr="UC_logo">
            <a:extLst>
              <a:ext uri="{FF2B5EF4-FFF2-40B4-BE49-F238E27FC236}">
                <a16:creationId xmlns:a16="http://schemas.microsoft.com/office/drawing/2014/main" id="{F34FB37D-CBBE-4F52-B18F-36A151CCC4C4}"/>
              </a:ext>
            </a:extLst>
          </p:cNvPr>
          <p:cNvPicPr>
            <a:picLocks noChangeAspect="1"/>
          </p:cNvPicPr>
          <p:nvPr/>
        </p:nvPicPr>
        <p:blipFill>
          <a:blip r:embed="rId6"/>
          <a:stretch>
            <a:fillRect/>
          </a:stretch>
        </p:blipFill>
        <p:spPr>
          <a:xfrm>
            <a:off x="1026053" y="1187592"/>
            <a:ext cx="4955854" cy="2467603"/>
          </a:xfrm>
          <a:prstGeom prst="rect">
            <a:avLst/>
          </a:prstGeom>
          <a:solidFill>
            <a:schemeClr val="bg1"/>
          </a:solidFill>
          <a:ln w="12700">
            <a:solidFill>
              <a:schemeClr val="tx1"/>
            </a:solidFill>
            <a:miter lim="400000"/>
          </a:ln>
        </p:spPr>
      </p:pic>
      <p:sp>
        <p:nvSpPr>
          <p:cNvPr id="12" name="TextBox 11">
            <a:extLst>
              <a:ext uri="{FF2B5EF4-FFF2-40B4-BE49-F238E27FC236}">
                <a16:creationId xmlns:a16="http://schemas.microsoft.com/office/drawing/2014/main" id="{70C4858E-7F4D-462F-8D51-12C142AA6137}"/>
              </a:ext>
            </a:extLst>
          </p:cNvPr>
          <p:cNvSpPr txBox="1"/>
          <p:nvPr/>
        </p:nvSpPr>
        <p:spPr>
          <a:xfrm>
            <a:off x="9790114" y="4899563"/>
            <a:ext cx="18310101" cy="661718"/>
          </a:xfrm>
          <a:prstGeom prst="rect">
            <a:avLst/>
          </a:prstGeom>
          <a:solidFill>
            <a:srgbClr val="FF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339" tIns="53339" rIns="53339" bIns="53339" numCol="1" spcCol="38100" rtlCol="0" anchor="t">
            <a:spAutoFit/>
          </a:bodyPr>
          <a:lstStyle/>
          <a:p>
            <a:pPr marL="0" marR="0" indent="0" algn="ctr" defTabSz="1066800" rtl="0" fontAlgn="auto" latinLnBrk="0" hangingPunct="0">
              <a:lnSpc>
                <a:spcPct val="100000"/>
              </a:lnSpc>
              <a:spcBef>
                <a:spcPts val="0"/>
              </a:spcBef>
              <a:spcAft>
                <a:spcPts val="0"/>
              </a:spcAft>
              <a:buClrTx/>
              <a:buSzTx/>
              <a:buFontTx/>
              <a:buNone/>
              <a:tabLst/>
            </a:pPr>
            <a:r>
              <a:rPr kumimoji="0" lang="en-US" sz="3600" b="1" i="0" strike="noStrike" cap="none" spc="0" normalizeH="0" baseline="0" dirty="0">
                <a:ln>
                  <a:noFill/>
                </a:ln>
                <a:solidFill>
                  <a:schemeClr val="bg1"/>
                </a:solidFill>
                <a:effectLst/>
                <a:uFillTx/>
                <a:latin typeface="+mn-lt"/>
                <a:ea typeface="+mn-ea"/>
                <a:cs typeface="+mn-cs"/>
                <a:sym typeface="Arial"/>
              </a:rPr>
              <a:t>My Project</a:t>
            </a:r>
          </a:p>
        </p:txBody>
      </p:sp>
      <p:sp>
        <p:nvSpPr>
          <p:cNvPr id="13" name="Rectangle 12">
            <a:extLst>
              <a:ext uri="{FF2B5EF4-FFF2-40B4-BE49-F238E27FC236}">
                <a16:creationId xmlns:a16="http://schemas.microsoft.com/office/drawing/2014/main" id="{B12907B8-F618-463A-9E17-3BF84079285C}"/>
              </a:ext>
            </a:extLst>
          </p:cNvPr>
          <p:cNvSpPr/>
          <p:nvPr/>
        </p:nvSpPr>
        <p:spPr>
          <a:xfrm>
            <a:off x="9790114" y="4904778"/>
            <a:ext cx="18291173" cy="11606519"/>
          </a:xfrm>
          <a:prstGeom prst="rect">
            <a:avLst/>
          </a:prstGeom>
          <a:noFill/>
          <a:ln w="381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339" tIns="53339" rIns="53339" bIns="53339" numCol="1" spcCol="38100" rtlCol="0" anchor="t">
            <a:spAutoFit/>
          </a:bodyPr>
          <a:lstStyle/>
          <a:p>
            <a:pPr marL="0" marR="0" indent="0" algn="l" defTabSz="1066800" rtl="0" fontAlgn="auto" latinLnBrk="0" hangingPunct="0">
              <a:lnSpc>
                <a:spcPct val="100000"/>
              </a:lnSpc>
              <a:spcBef>
                <a:spcPts val="0"/>
              </a:spcBef>
              <a:spcAft>
                <a:spcPts val="0"/>
              </a:spcAft>
              <a:buClrTx/>
              <a:buSzTx/>
              <a:buFontTx/>
              <a:buNone/>
              <a:tabLst/>
            </a:pPr>
            <a:endParaRPr kumimoji="0" lang="en-US" sz="7000" b="0" i="0" u="none" strike="noStrike" cap="none" spc="0" normalizeH="0" baseline="0" dirty="0">
              <a:ln>
                <a:noFill/>
              </a:ln>
              <a:solidFill>
                <a:srgbClr val="000000"/>
              </a:solidFill>
              <a:effectLst/>
              <a:uFillTx/>
              <a:latin typeface="+mn-lt"/>
              <a:ea typeface="+mn-ea"/>
              <a:cs typeface="+mn-cs"/>
              <a:sym typeface="Arial"/>
            </a:endParaRPr>
          </a:p>
        </p:txBody>
      </p:sp>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1830</TotalTime>
  <Words>1031</Words>
  <Application>Microsoft Office PowerPoint</Application>
  <PresentationFormat>Custom</PresentationFormat>
  <Paragraphs>73</Paragraphs>
  <Slides>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Default Design</vt:lpstr>
      <vt:lpstr>Cincinnati Youth Collaborative Urban Health Project – Summer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Cincinnati Youth Collaborative Urban Health Project – Summer 2019</dc:title>
  <cp:lastModifiedBy>Dan Dennis</cp:lastModifiedBy>
  <cp:revision>49</cp:revision>
  <dcterms:modified xsi:type="dcterms:W3CDTF">2019-07-24T15:14:31Z</dcterms:modified>
</cp:coreProperties>
</file>