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38404800" cy="256032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1pPr>
    <a:lvl2pPr marL="0" marR="0" indent="1143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2pPr>
    <a:lvl3pPr marL="0" marR="0" indent="2286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3pPr>
    <a:lvl4pPr marL="0" marR="0" indent="3429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4pPr>
    <a:lvl5pPr marL="0" marR="0" indent="4572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5pPr>
    <a:lvl6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6pPr>
    <a:lvl7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7pPr>
    <a:lvl8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8pPr>
    <a:lvl9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a:tcStyle>
        <a:tcBdr/>
        <a:fill>
          <a:solidFill>
            <a:srgbClr val="F3F9F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5854"/>
    <p:restoredTop sz="94705"/>
  </p:normalViewPr>
  <p:slideViewPr>
    <p:cSldViewPr snapToGrid="0" snapToObjects="1">
      <p:cViewPr>
        <p:scale>
          <a:sx n="26" d="100"/>
          <a:sy n="26" d="100"/>
        </p:scale>
        <p:origin x="1024" y="4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98AAFA-03FA-4740-89A6-4D4204B5BEFB}" type="doc">
      <dgm:prSet loTypeId="urn:microsoft.com/office/officeart/2005/8/layout/default" loCatId="" qsTypeId="urn:microsoft.com/office/officeart/2005/8/quickstyle/simple1" qsCatId="simple" csTypeId="urn:microsoft.com/office/officeart/2005/8/colors/accent5_2" csCatId="accent5" phldr="1"/>
      <dgm:spPr/>
      <dgm:t>
        <a:bodyPr/>
        <a:lstStyle/>
        <a:p>
          <a:endParaRPr lang="en-US"/>
        </a:p>
      </dgm:t>
    </dgm:pt>
    <dgm:pt modelId="{F3214BA7-864C-5B4F-BFB9-CC2026B88579}">
      <dgm:prSet phldrT="[Text]"/>
      <dgm:spPr/>
      <dgm:t>
        <a:bodyPr/>
        <a:lstStyle/>
        <a:p>
          <a:r>
            <a:rPr lang="en-US" dirty="0"/>
            <a:t>Substance Abuse </a:t>
          </a:r>
        </a:p>
      </dgm:t>
    </dgm:pt>
    <dgm:pt modelId="{06A4B978-1E5A-0846-A040-6DE9A0A5C679}" type="parTrans" cxnId="{665A0F55-A2C5-744F-B225-272372C06709}">
      <dgm:prSet/>
      <dgm:spPr/>
      <dgm:t>
        <a:bodyPr/>
        <a:lstStyle/>
        <a:p>
          <a:endParaRPr lang="en-US"/>
        </a:p>
      </dgm:t>
    </dgm:pt>
    <dgm:pt modelId="{933EFF99-0CF9-4F4A-B61F-61E7DF103449}" type="sibTrans" cxnId="{665A0F55-A2C5-744F-B225-272372C06709}">
      <dgm:prSet/>
      <dgm:spPr/>
      <dgm:t>
        <a:bodyPr/>
        <a:lstStyle/>
        <a:p>
          <a:endParaRPr lang="en-US"/>
        </a:p>
      </dgm:t>
    </dgm:pt>
    <dgm:pt modelId="{CF6C0EAC-EA78-7A41-B117-DA8D326EE917}">
      <dgm:prSet phldrT="[Text]"/>
      <dgm:spPr/>
      <dgm:t>
        <a:bodyPr/>
        <a:lstStyle/>
        <a:p>
          <a:r>
            <a:rPr lang="en-US" dirty="0"/>
            <a:t>Safety in the Home</a:t>
          </a:r>
        </a:p>
      </dgm:t>
    </dgm:pt>
    <dgm:pt modelId="{0059E129-E47F-1640-9CA4-5BB91CAFFFBB}" type="parTrans" cxnId="{7AF54EFF-38E3-0C4F-9070-174E9887C8F4}">
      <dgm:prSet/>
      <dgm:spPr/>
      <dgm:t>
        <a:bodyPr/>
        <a:lstStyle/>
        <a:p>
          <a:endParaRPr lang="en-US"/>
        </a:p>
      </dgm:t>
    </dgm:pt>
    <dgm:pt modelId="{B6E6C46C-571F-9F41-8802-293FAC97E08A}" type="sibTrans" cxnId="{7AF54EFF-38E3-0C4F-9070-174E9887C8F4}">
      <dgm:prSet/>
      <dgm:spPr/>
      <dgm:t>
        <a:bodyPr/>
        <a:lstStyle/>
        <a:p>
          <a:endParaRPr lang="en-US"/>
        </a:p>
      </dgm:t>
    </dgm:pt>
    <dgm:pt modelId="{4D658957-BA94-5445-8F5D-3BEF5E2CA105}" type="pres">
      <dgm:prSet presAssocID="{8798AAFA-03FA-4740-89A6-4D4204B5BEFB}" presName="diagram" presStyleCnt="0">
        <dgm:presLayoutVars>
          <dgm:dir/>
          <dgm:resizeHandles val="exact"/>
        </dgm:presLayoutVars>
      </dgm:prSet>
      <dgm:spPr/>
    </dgm:pt>
    <dgm:pt modelId="{57C03B0F-6D96-0147-9524-50160C529B3D}" type="pres">
      <dgm:prSet presAssocID="{F3214BA7-864C-5B4F-BFB9-CC2026B88579}" presName="node" presStyleLbl="node1" presStyleIdx="0" presStyleCnt="2">
        <dgm:presLayoutVars>
          <dgm:bulletEnabled val="1"/>
        </dgm:presLayoutVars>
      </dgm:prSet>
      <dgm:spPr/>
    </dgm:pt>
    <dgm:pt modelId="{CFE1C93A-2362-7A45-B98C-D07994EA7749}" type="pres">
      <dgm:prSet presAssocID="{933EFF99-0CF9-4F4A-B61F-61E7DF103449}" presName="sibTrans" presStyleCnt="0"/>
      <dgm:spPr/>
    </dgm:pt>
    <dgm:pt modelId="{BE1561C0-6531-D84E-BB86-C136C5284BE5}" type="pres">
      <dgm:prSet presAssocID="{CF6C0EAC-EA78-7A41-B117-DA8D326EE917}" presName="node" presStyleLbl="node1" presStyleIdx="1" presStyleCnt="2">
        <dgm:presLayoutVars>
          <dgm:bulletEnabled val="1"/>
        </dgm:presLayoutVars>
      </dgm:prSet>
      <dgm:spPr/>
    </dgm:pt>
  </dgm:ptLst>
  <dgm:cxnLst>
    <dgm:cxn modelId="{665A0F55-A2C5-744F-B225-272372C06709}" srcId="{8798AAFA-03FA-4740-89A6-4D4204B5BEFB}" destId="{F3214BA7-864C-5B4F-BFB9-CC2026B88579}" srcOrd="0" destOrd="0" parTransId="{06A4B978-1E5A-0846-A040-6DE9A0A5C679}" sibTransId="{933EFF99-0CF9-4F4A-B61F-61E7DF103449}"/>
    <dgm:cxn modelId="{D6400D78-94D6-CD45-9B99-9B9CEE9809DA}" type="presOf" srcId="{8798AAFA-03FA-4740-89A6-4D4204B5BEFB}" destId="{4D658957-BA94-5445-8F5D-3BEF5E2CA105}" srcOrd="0" destOrd="0" presId="urn:microsoft.com/office/officeart/2005/8/layout/default"/>
    <dgm:cxn modelId="{65B9FBD1-8314-4E4D-BB9F-2BE3D3CB71DA}" type="presOf" srcId="{F3214BA7-864C-5B4F-BFB9-CC2026B88579}" destId="{57C03B0F-6D96-0147-9524-50160C529B3D}" srcOrd="0" destOrd="0" presId="urn:microsoft.com/office/officeart/2005/8/layout/default"/>
    <dgm:cxn modelId="{E4ECEAD4-B7FF-AE43-BF2E-A2232A1092FD}" type="presOf" srcId="{CF6C0EAC-EA78-7A41-B117-DA8D326EE917}" destId="{BE1561C0-6531-D84E-BB86-C136C5284BE5}" srcOrd="0" destOrd="0" presId="urn:microsoft.com/office/officeart/2005/8/layout/default"/>
    <dgm:cxn modelId="{7AF54EFF-38E3-0C4F-9070-174E9887C8F4}" srcId="{8798AAFA-03FA-4740-89A6-4D4204B5BEFB}" destId="{CF6C0EAC-EA78-7A41-B117-DA8D326EE917}" srcOrd="1" destOrd="0" parTransId="{0059E129-E47F-1640-9CA4-5BB91CAFFFBB}" sibTransId="{B6E6C46C-571F-9F41-8802-293FAC97E08A}"/>
    <dgm:cxn modelId="{90954332-3E9F-A246-9E3B-B722C59C5E1D}" type="presParOf" srcId="{4D658957-BA94-5445-8F5D-3BEF5E2CA105}" destId="{57C03B0F-6D96-0147-9524-50160C529B3D}" srcOrd="0" destOrd="0" presId="urn:microsoft.com/office/officeart/2005/8/layout/default"/>
    <dgm:cxn modelId="{5122C9A4-EC1E-674B-A8ED-D0C5A4C32B29}" type="presParOf" srcId="{4D658957-BA94-5445-8F5D-3BEF5E2CA105}" destId="{CFE1C93A-2362-7A45-B98C-D07994EA7749}" srcOrd="1" destOrd="0" presId="urn:microsoft.com/office/officeart/2005/8/layout/default"/>
    <dgm:cxn modelId="{94FD0080-2F41-8C49-B4F5-549D9F9BDECB}" type="presParOf" srcId="{4D658957-BA94-5445-8F5D-3BEF5E2CA105}" destId="{BE1561C0-6531-D84E-BB86-C136C5284BE5}" srcOrd="2"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03B0F-6D96-0147-9524-50160C529B3D}">
      <dsp:nvSpPr>
        <dsp:cNvPr id="0" name=""/>
        <dsp:cNvSpPr/>
      </dsp:nvSpPr>
      <dsp:spPr>
        <a:xfrm>
          <a:off x="808" y="19696"/>
          <a:ext cx="3154816" cy="189288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Substance Abuse </a:t>
          </a:r>
        </a:p>
      </dsp:txBody>
      <dsp:txXfrm>
        <a:off x="808" y="19696"/>
        <a:ext cx="3154816" cy="1892889"/>
      </dsp:txXfrm>
    </dsp:sp>
    <dsp:sp modelId="{BE1561C0-6531-D84E-BB86-C136C5284BE5}">
      <dsp:nvSpPr>
        <dsp:cNvPr id="0" name=""/>
        <dsp:cNvSpPr/>
      </dsp:nvSpPr>
      <dsp:spPr>
        <a:xfrm>
          <a:off x="3471106" y="19696"/>
          <a:ext cx="3154816" cy="189288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Safety in the Home</a:t>
          </a:r>
        </a:p>
      </dsp:txBody>
      <dsp:txXfrm>
        <a:off x="3471106" y="19696"/>
        <a:ext cx="3154816" cy="189288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066800" latinLnBrk="0">
      <a:spcBef>
        <a:spcPts val="1300"/>
      </a:spcBef>
      <a:defRPr sz="3600">
        <a:latin typeface="+mn-lt"/>
        <a:ea typeface="+mn-ea"/>
        <a:cs typeface="+mn-cs"/>
        <a:sym typeface="Arial"/>
      </a:defRPr>
    </a:lvl1pPr>
    <a:lvl2pPr indent="228600" defTabSz="1066800" latinLnBrk="0">
      <a:spcBef>
        <a:spcPts val="1300"/>
      </a:spcBef>
      <a:defRPr sz="3600">
        <a:latin typeface="+mn-lt"/>
        <a:ea typeface="+mn-ea"/>
        <a:cs typeface="+mn-cs"/>
        <a:sym typeface="Arial"/>
      </a:defRPr>
    </a:lvl2pPr>
    <a:lvl3pPr indent="457200" defTabSz="1066800" latinLnBrk="0">
      <a:spcBef>
        <a:spcPts val="1300"/>
      </a:spcBef>
      <a:defRPr sz="3600">
        <a:latin typeface="+mn-lt"/>
        <a:ea typeface="+mn-ea"/>
        <a:cs typeface="+mn-cs"/>
        <a:sym typeface="Arial"/>
      </a:defRPr>
    </a:lvl3pPr>
    <a:lvl4pPr indent="685800" defTabSz="1066800" latinLnBrk="0">
      <a:spcBef>
        <a:spcPts val="1300"/>
      </a:spcBef>
      <a:defRPr sz="3600">
        <a:latin typeface="+mn-lt"/>
        <a:ea typeface="+mn-ea"/>
        <a:cs typeface="+mn-cs"/>
        <a:sym typeface="Arial"/>
      </a:defRPr>
    </a:lvl4pPr>
    <a:lvl5pPr indent="914400" defTabSz="1066800" latinLnBrk="0">
      <a:spcBef>
        <a:spcPts val="1300"/>
      </a:spcBef>
      <a:defRPr sz="3600">
        <a:latin typeface="+mn-lt"/>
        <a:ea typeface="+mn-ea"/>
        <a:cs typeface="+mn-cs"/>
        <a:sym typeface="Arial"/>
      </a:defRPr>
    </a:lvl5pPr>
    <a:lvl6pPr indent="1143000" defTabSz="1066800" latinLnBrk="0">
      <a:spcBef>
        <a:spcPts val="1300"/>
      </a:spcBef>
      <a:defRPr sz="3600">
        <a:latin typeface="+mn-lt"/>
        <a:ea typeface="+mn-ea"/>
        <a:cs typeface="+mn-cs"/>
        <a:sym typeface="Arial"/>
      </a:defRPr>
    </a:lvl6pPr>
    <a:lvl7pPr indent="1371600" defTabSz="1066800" latinLnBrk="0">
      <a:spcBef>
        <a:spcPts val="1300"/>
      </a:spcBef>
      <a:defRPr sz="3600">
        <a:latin typeface="+mn-lt"/>
        <a:ea typeface="+mn-ea"/>
        <a:cs typeface="+mn-cs"/>
        <a:sym typeface="Arial"/>
      </a:defRPr>
    </a:lvl7pPr>
    <a:lvl8pPr indent="1600200" defTabSz="1066800" latinLnBrk="0">
      <a:spcBef>
        <a:spcPts val="1300"/>
      </a:spcBef>
      <a:defRPr sz="3600">
        <a:latin typeface="+mn-lt"/>
        <a:ea typeface="+mn-ea"/>
        <a:cs typeface="+mn-cs"/>
        <a:sym typeface="Arial"/>
      </a:defRPr>
    </a:lvl8pPr>
    <a:lvl9pPr indent="1828800" defTabSz="1066800" latinLnBrk="0">
      <a:spcBef>
        <a:spcPts val="1300"/>
      </a:spcBef>
      <a:defRPr sz="3600">
        <a:latin typeface="+mn-lt"/>
        <a:ea typeface="+mn-ea"/>
        <a:cs typeface="+mn-cs"/>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920240" y="343747"/>
            <a:ext cx="34564320" cy="56303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82863" tIns="182863" rIns="182863" bIns="182863" anchor="ctr"/>
          <a:lstStyle/>
          <a:p>
            <a:r>
              <a:t>Title Text</a:t>
            </a:r>
          </a:p>
        </p:txBody>
      </p:sp>
      <p:sp>
        <p:nvSpPr>
          <p:cNvPr id="3" name="Body Level One…"/>
          <p:cNvSpPr txBox="1">
            <a:spLocks noGrp="1"/>
          </p:cNvSpPr>
          <p:nvPr>
            <p:ph type="body" idx="1"/>
          </p:nvPr>
        </p:nvSpPr>
        <p:spPr>
          <a:xfrm>
            <a:off x="1920240" y="5974080"/>
            <a:ext cx="34564320" cy="196291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82863" tIns="182863" rIns="182863" bIns="182863"/>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35316543" y="23314024"/>
            <a:ext cx="1169499" cy="1167961"/>
          </a:xfrm>
          <a:prstGeom prst="rect">
            <a:avLst/>
          </a:prstGeom>
          <a:ln w="12700">
            <a:miter lim="400000"/>
          </a:ln>
        </p:spPr>
        <p:txBody>
          <a:bodyPr wrap="none" lIns="182863" tIns="182863" rIns="182863" bIns="182863">
            <a:spAutoFit/>
          </a:bodyPr>
          <a:lstStyle>
            <a:lvl1pPr algn="r" defTabSz="2667000">
              <a:defRPr sz="56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1pPr>
      <a:lvl2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2pPr>
      <a:lvl3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3pPr>
      <a:lvl4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4pPr>
      <a:lvl5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5pPr>
      <a:lvl6pPr marL="0" marR="0" indent="4572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6pPr>
      <a:lvl7pPr marL="0" marR="0" indent="9144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7pPr>
      <a:lvl8pPr marL="0" marR="0" indent="13716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8pPr>
      <a:lvl9pPr marL="0" marR="0" indent="18288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9pPr>
    </p:titleStyle>
    <p:bodyStyle>
      <a:lvl1pPr marL="1363549" marR="0" indent="-1363549"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1pPr>
      <a:lvl2pPr marL="2892689" marR="0" indent="-1324239"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2pPr>
      <a:lvl3pPr marL="4339318" marR="0" indent="-1208768"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3pPr>
      <a:lvl4pPr marL="6192184" marR="0" indent="-1493184"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4pPr>
      <a:lvl5pPr marL="119083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5pPr>
      <a:lvl6pPr marL="123655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6pPr>
      <a:lvl7pPr marL="128227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7pPr>
      <a:lvl8pPr marL="13279967" marR="0" indent="-5640917"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8pPr>
      <a:lvl9pPr marL="13737167" marR="0" indent="-5640917"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9pPr>
    </p:bodyStyle>
    <p:otherStyle>
      <a:lvl1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1pPr>
      <a:lvl2pPr marL="0" marR="0" indent="1143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2pPr>
      <a:lvl3pPr marL="0" marR="0" indent="2286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3pPr>
      <a:lvl4pPr marL="0" marR="0" indent="3429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4pPr>
      <a:lvl5pPr marL="0" marR="0" indent="4572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5pPr>
      <a:lvl6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6pPr>
      <a:lvl7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7pPr>
      <a:lvl8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8pPr>
      <a:lvl9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tif"/><Relationship Id="rId7" Type="http://schemas.openxmlformats.org/officeDocument/2006/relationships/diagramQuickStyle" Target="../diagrams/quickStyle1.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Layout" Target="../diagrams/layout1.xml"/><Relationship Id="rId11" Type="http://schemas.openxmlformats.org/officeDocument/2006/relationships/image" Target="../media/image5.png"/><Relationship Id="rId5" Type="http://schemas.openxmlformats.org/officeDocument/2006/relationships/diagramData" Target="../diagrams/data1.xml"/><Relationship Id="rId10" Type="http://schemas.openxmlformats.org/officeDocument/2006/relationships/image" Target="../media/image4.jpeg"/><Relationship Id="rId4" Type="http://schemas.openxmlformats.org/officeDocument/2006/relationships/image" Target="../media/image3.png"/><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lease Insert Your Poster Title Here"/>
          <p:cNvSpPr txBox="1">
            <a:spLocks noGrp="1"/>
          </p:cNvSpPr>
          <p:nvPr>
            <p:ph type="title" idx="4294967295"/>
          </p:nvPr>
        </p:nvSpPr>
        <p:spPr>
          <a:xfrm>
            <a:off x="0" y="1222375"/>
            <a:ext cx="38404800" cy="1822451"/>
          </a:xfrm>
          <a:prstGeom prst="rect">
            <a:avLst/>
          </a:prstGeom>
        </p:spPr>
        <p:txBody>
          <a:bodyPr>
            <a:normAutofit/>
          </a:bodyPr>
          <a:lstStyle>
            <a:lvl1pPr>
              <a:defRPr sz="8800" b="1"/>
            </a:lvl1pPr>
          </a:lstStyle>
          <a:p>
            <a:r>
              <a:rPr lang="en-US" sz="7600" dirty="0"/>
              <a:t>Community Education: Mental Health and Immunizations </a:t>
            </a:r>
            <a:endParaRPr sz="7600" dirty="0"/>
          </a:p>
        </p:txBody>
      </p:sp>
      <p:sp>
        <p:nvSpPr>
          <p:cNvPr id="21" name="Abstract…"/>
          <p:cNvSpPr txBox="1"/>
          <p:nvPr/>
        </p:nvSpPr>
        <p:spPr>
          <a:xfrm>
            <a:off x="1029758" y="4496858"/>
            <a:ext cx="8556626" cy="218240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defTabSz="1507595">
              <a:defRPr sz="3200" b="1">
                <a:solidFill>
                  <a:srgbClr val="990000"/>
                </a:solidFill>
              </a:defRPr>
            </a:pPr>
            <a:r>
              <a:rPr lang="en-US" dirty="0">
                <a:solidFill>
                  <a:srgbClr val="FF0000"/>
                </a:solidFill>
              </a:rPr>
              <a:t>About </a:t>
            </a:r>
            <a:r>
              <a:rPr lang="en-US" dirty="0" err="1">
                <a:solidFill>
                  <a:srgbClr val="FF0000"/>
                </a:solidFill>
              </a:rPr>
              <a:t>Su</a:t>
            </a:r>
            <a:r>
              <a:rPr lang="en-US" dirty="0">
                <a:solidFill>
                  <a:srgbClr val="FF0000"/>
                </a:solidFill>
              </a:rPr>
              <a:t> Casa</a:t>
            </a:r>
            <a:endParaRPr lang="en-US" dirty="0"/>
          </a:p>
          <a:p>
            <a:pPr defTabSz="1507595">
              <a:defRPr sz="2200"/>
            </a:pPr>
            <a:r>
              <a:rPr lang="en-US" sz="2400" dirty="0" err="1"/>
              <a:t>Su</a:t>
            </a:r>
            <a:r>
              <a:rPr lang="en-US" sz="2400" dirty="0"/>
              <a:t> Casa Hispanic Center is a non-profit organization run under the larger umbrella of Catholic Charities in Cincinnati. </a:t>
            </a:r>
            <a:r>
              <a:rPr lang="en-US" sz="2400" dirty="0" err="1"/>
              <a:t>Su</a:t>
            </a:r>
            <a:r>
              <a:rPr lang="en-US" sz="2400" dirty="0"/>
              <a:t> Casa is the largest provider of services to the Hispanic/Latinx community in Southwestern Ohio. Many of the clients that </a:t>
            </a:r>
            <a:r>
              <a:rPr lang="en-US" sz="2400" dirty="0" err="1"/>
              <a:t>Su</a:t>
            </a:r>
            <a:r>
              <a:rPr lang="en-US" sz="2400" dirty="0"/>
              <a:t> Casa serves are immigrants from Latin countries, with the most common countries of origin being Guatemala and Mexico. However, </a:t>
            </a:r>
            <a:r>
              <a:rPr lang="en-US" sz="2400" dirty="0" err="1"/>
              <a:t>Su</a:t>
            </a:r>
            <a:r>
              <a:rPr lang="en-US" sz="2400" dirty="0"/>
              <a:t> Casa also serves many members of the Hispanic/Latinx community that were born in the United States. </a:t>
            </a:r>
          </a:p>
          <a:p>
            <a:pPr defTabSz="1507595">
              <a:defRPr sz="2200"/>
            </a:pPr>
            <a:endParaRPr lang="en-US" dirty="0"/>
          </a:p>
          <a:p>
            <a:pPr defTabSz="1507595">
              <a:defRPr sz="2200"/>
            </a:pPr>
            <a:r>
              <a:rPr lang="en-US" sz="3200" b="1" dirty="0">
                <a:solidFill>
                  <a:srgbClr val="FF0000"/>
                </a:solidFill>
              </a:rPr>
              <a:t>Services Provided </a:t>
            </a:r>
          </a:p>
          <a:p>
            <a:pPr lvl="1" indent="0" defTabSz="1507595">
              <a:defRPr sz="2200"/>
            </a:pPr>
            <a:r>
              <a:rPr lang="en-US" sz="2400" dirty="0" err="1">
                <a:solidFill>
                  <a:schemeClr val="tx1"/>
                </a:solidFill>
              </a:rPr>
              <a:t>Su</a:t>
            </a:r>
            <a:r>
              <a:rPr lang="en-US" sz="2400" dirty="0">
                <a:solidFill>
                  <a:schemeClr val="tx1"/>
                </a:solidFill>
              </a:rPr>
              <a:t> Casa provides a range of services to the Hispanic/Latinx community of greater Cincinnati in order to help their clients manage some of the common stressors that face this population such as poverty, lack of access to healthcare, and immigration struggles. This wide range of services includes, but is not limited to: </a:t>
            </a:r>
          </a:p>
          <a:p>
            <a:pPr lvl="1" indent="0" defTabSz="1507595">
              <a:defRPr sz="2200"/>
            </a:pPr>
            <a:endParaRPr lang="en-US" sz="2400" dirty="0">
              <a:solidFill>
                <a:schemeClr val="tx1"/>
              </a:solidFill>
            </a:endParaRPr>
          </a:p>
          <a:p>
            <a:pPr marL="457200" lvl="1" indent="-457200" defTabSz="1507595">
              <a:buFont typeface="Arial" panose="020B0604020202020204" pitchFamily="34" charset="0"/>
              <a:buChar char="•"/>
              <a:defRPr sz="2200"/>
            </a:pPr>
            <a:r>
              <a:rPr lang="en-US" sz="2400" dirty="0">
                <a:solidFill>
                  <a:schemeClr val="tx1"/>
                </a:solidFill>
              </a:rPr>
              <a:t>Legal immigration services</a:t>
            </a:r>
          </a:p>
          <a:p>
            <a:pPr marL="457200" lvl="1" indent="-457200" defTabSz="1507595">
              <a:lnSpc>
                <a:spcPct val="150000"/>
              </a:lnSpc>
              <a:buFont typeface="Arial" panose="020B0604020202020204" pitchFamily="34" charset="0"/>
              <a:buChar char="•"/>
              <a:defRPr sz="2200"/>
            </a:pPr>
            <a:r>
              <a:rPr lang="en-US" sz="2400" dirty="0">
                <a:solidFill>
                  <a:schemeClr val="tx1"/>
                </a:solidFill>
              </a:rPr>
              <a:t>Case management for </a:t>
            </a:r>
          </a:p>
          <a:p>
            <a:pPr lvl="1" indent="0" defTabSz="1507595">
              <a:defRPr sz="2200"/>
            </a:pPr>
            <a:r>
              <a:rPr lang="en-US" sz="2400" dirty="0">
                <a:solidFill>
                  <a:schemeClr val="tx1"/>
                </a:solidFill>
              </a:rPr>
              <a:t>      unaccompanied children </a:t>
            </a:r>
          </a:p>
          <a:p>
            <a:pPr marL="457200" lvl="1" indent="-457200" defTabSz="1507595">
              <a:lnSpc>
                <a:spcPct val="150000"/>
              </a:lnSpc>
              <a:buFont typeface="Arial" panose="020B0604020202020204" pitchFamily="34" charset="0"/>
              <a:buChar char="•"/>
              <a:defRPr sz="2200"/>
            </a:pPr>
            <a:r>
              <a:rPr lang="en-US" sz="2400" dirty="0" err="1">
                <a:solidFill>
                  <a:schemeClr val="tx1"/>
                </a:solidFill>
              </a:rPr>
              <a:t>Vacaciones</a:t>
            </a:r>
            <a:r>
              <a:rPr lang="en-US" sz="2400" dirty="0">
                <a:solidFill>
                  <a:schemeClr val="tx1"/>
                </a:solidFill>
              </a:rPr>
              <a:t> </a:t>
            </a:r>
            <a:r>
              <a:rPr lang="en-US" sz="2400" dirty="0" err="1">
                <a:solidFill>
                  <a:schemeClr val="tx1"/>
                </a:solidFill>
              </a:rPr>
              <a:t>Útiles</a:t>
            </a:r>
            <a:r>
              <a:rPr lang="en-US" sz="2400" dirty="0">
                <a:solidFill>
                  <a:schemeClr val="tx1"/>
                </a:solidFill>
              </a:rPr>
              <a:t> Summer </a:t>
            </a:r>
          </a:p>
          <a:p>
            <a:pPr lvl="1" indent="0" defTabSz="1507595">
              <a:defRPr sz="2200"/>
            </a:pPr>
            <a:r>
              <a:rPr lang="en-US" sz="2400" dirty="0">
                <a:solidFill>
                  <a:schemeClr val="tx1"/>
                </a:solidFill>
              </a:rPr>
              <a:t>      Camp </a:t>
            </a:r>
          </a:p>
          <a:p>
            <a:pPr marL="457200" lvl="1" indent="-457200" defTabSz="1507595">
              <a:lnSpc>
                <a:spcPct val="150000"/>
              </a:lnSpc>
              <a:buFont typeface="Arial" panose="020B0604020202020204" pitchFamily="34" charset="0"/>
              <a:buChar char="•"/>
              <a:defRPr sz="2200"/>
            </a:pPr>
            <a:r>
              <a:rPr lang="en-US" sz="2400" dirty="0">
                <a:solidFill>
                  <a:schemeClr val="tx1"/>
                </a:solidFill>
              </a:rPr>
              <a:t>English tutoring </a:t>
            </a:r>
          </a:p>
          <a:p>
            <a:pPr marL="457200" lvl="1" indent="-457200" defTabSz="1507595">
              <a:lnSpc>
                <a:spcPct val="150000"/>
              </a:lnSpc>
              <a:buFont typeface="Arial" panose="020B0604020202020204" pitchFamily="34" charset="0"/>
              <a:buChar char="•"/>
              <a:defRPr sz="2200"/>
            </a:pPr>
            <a:r>
              <a:rPr lang="en-US" sz="2400" dirty="0">
                <a:solidFill>
                  <a:schemeClr val="tx1"/>
                </a:solidFill>
              </a:rPr>
              <a:t>Employment assistance </a:t>
            </a:r>
          </a:p>
          <a:p>
            <a:pPr marL="457200" lvl="1" indent="-457200" defTabSz="1507595">
              <a:lnSpc>
                <a:spcPct val="150000"/>
              </a:lnSpc>
              <a:buFont typeface="Arial" panose="020B0604020202020204" pitchFamily="34" charset="0"/>
              <a:buChar char="•"/>
              <a:defRPr sz="2200"/>
            </a:pPr>
            <a:r>
              <a:rPr lang="en-US" sz="2400" dirty="0">
                <a:solidFill>
                  <a:schemeClr val="tx1"/>
                </a:solidFill>
              </a:rPr>
              <a:t>Mental Health services </a:t>
            </a:r>
          </a:p>
          <a:p>
            <a:pPr marL="457200" lvl="1" indent="-457200" defTabSz="1507595">
              <a:lnSpc>
                <a:spcPct val="150000"/>
              </a:lnSpc>
              <a:buFont typeface="Arial" panose="020B0604020202020204" pitchFamily="34" charset="0"/>
              <a:buChar char="•"/>
              <a:defRPr sz="2200"/>
            </a:pPr>
            <a:r>
              <a:rPr lang="en-US" sz="2400" dirty="0">
                <a:solidFill>
                  <a:schemeClr val="tx1"/>
                </a:solidFill>
              </a:rPr>
              <a:t>Financial assistance </a:t>
            </a:r>
          </a:p>
          <a:p>
            <a:pPr defTabSz="1507595">
              <a:defRPr sz="2200"/>
            </a:pPr>
            <a:endParaRPr dirty="0"/>
          </a:p>
          <a:p>
            <a:pPr defTabSz="1507595">
              <a:defRPr sz="3200" b="1">
                <a:solidFill>
                  <a:srgbClr val="990000"/>
                </a:solidFill>
              </a:defRPr>
            </a:pPr>
            <a:r>
              <a:rPr lang="en-US" sz="3200" dirty="0">
                <a:solidFill>
                  <a:srgbClr val="FF0000"/>
                </a:solidFill>
              </a:rPr>
              <a:t>UHP Internship</a:t>
            </a:r>
          </a:p>
          <a:p>
            <a:pPr defTabSz="1507595">
              <a:defRPr sz="2200"/>
            </a:pPr>
            <a:r>
              <a:rPr lang="en-US" sz="2400" dirty="0"/>
              <a:t>During my part-time summer internship at </a:t>
            </a:r>
            <a:r>
              <a:rPr lang="en-US" sz="2400" dirty="0" err="1"/>
              <a:t>Su</a:t>
            </a:r>
            <a:r>
              <a:rPr lang="en-US" sz="2400" dirty="0"/>
              <a:t> Casa, my main responsibility was working at the </a:t>
            </a:r>
            <a:r>
              <a:rPr lang="en-US" sz="2400" dirty="0" err="1"/>
              <a:t>Vacaciones</a:t>
            </a:r>
            <a:r>
              <a:rPr lang="en-US" sz="2400" dirty="0"/>
              <a:t> </a:t>
            </a:r>
            <a:r>
              <a:rPr lang="en-US" sz="2400" dirty="0" err="1"/>
              <a:t>Útiles</a:t>
            </a:r>
            <a:r>
              <a:rPr lang="en-US" sz="2400" dirty="0"/>
              <a:t> Summer Camp. </a:t>
            </a:r>
            <a:r>
              <a:rPr lang="en-US" sz="2400" dirty="0" err="1"/>
              <a:t>Vacaciones</a:t>
            </a:r>
            <a:r>
              <a:rPr lang="en-US" sz="2400" dirty="0"/>
              <a:t> </a:t>
            </a:r>
            <a:r>
              <a:rPr lang="en-US" sz="2400" dirty="0" err="1"/>
              <a:t>Útiles</a:t>
            </a:r>
            <a:r>
              <a:rPr lang="en-US" sz="2400" dirty="0"/>
              <a:t> is an 8-week, educational summer program for kids ages 3-8 years old in the Hispanic/Latinx community. I specifically worked with the Kindergarten class during the summer.</a:t>
            </a:r>
          </a:p>
          <a:p>
            <a:pPr defTabSz="1507595">
              <a:defRPr sz="2200"/>
            </a:pPr>
            <a:endParaRPr lang="en-US" sz="2400" dirty="0"/>
          </a:p>
          <a:p>
            <a:pPr defTabSz="1507595">
              <a:defRPr sz="2200"/>
            </a:pPr>
            <a:r>
              <a:rPr lang="en-US" sz="2400" dirty="0"/>
              <a:t>Beyond working in the classroom at </a:t>
            </a:r>
            <a:r>
              <a:rPr lang="en-US" sz="2400" dirty="0" err="1"/>
              <a:t>Vacaciones</a:t>
            </a:r>
            <a:r>
              <a:rPr lang="en-US" sz="2400" dirty="0"/>
              <a:t> </a:t>
            </a:r>
            <a:r>
              <a:rPr lang="en-US" sz="2400" dirty="0" err="1"/>
              <a:t>Útiles</a:t>
            </a:r>
            <a:r>
              <a:rPr lang="en-US" sz="2400" dirty="0"/>
              <a:t>, I wanted to create an educational program that could be utilized by </a:t>
            </a:r>
            <a:r>
              <a:rPr lang="en-US" sz="2400" dirty="0" err="1"/>
              <a:t>Su</a:t>
            </a:r>
            <a:r>
              <a:rPr lang="en-US" sz="2400" dirty="0"/>
              <a:t> Casa. In my first meeting with the directors of </a:t>
            </a:r>
            <a:r>
              <a:rPr lang="en-US" sz="2400" dirty="0" err="1"/>
              <a:t>Vacaciones</a:t>
            </a:r>
            <a:r>
              <a:rPr lang="en-US" sz="2400" dirty="0"/>
              <a:t> </a:t>
            </a:r>
            <a:r>
              <a:rPr lang="en-US" sz="2400" dirty="0" err="1"/>
              <a:t>Útiles</a:t>
            </a:r>
            <a:r>
              <a:rPr lang="en-US" sz="2400" dirty="0"/>
              <a:t>, we brainstormed many topics in which I could offer medical knowledge. The directors felt the two topics that clients served by </a:t>
            </a:r>
            <a:r>
              <a:rPr lang="en-US" sz="2400" dirty="0" err="1"/>
              <a:t>Su</a:t>
            </a:r>
            <a:r>
              <a:rPr lang="en-US" sz="2400" dirty="0"/>
              <a:t> Casa would benefit from learning more about were mental health and immunizations. It was decided that I would create a mental health presentation, for both the kids attending </a:t>
            </a:r>
            <a:r>
              <a:rPr lang="en-US" sz="2400" dirty="0" err="1"/>
              <a:t>Vacaciones</a:t>
            </a:r>
            <a:r>
              <a:rPr lang="en-US" sz="2400" dirty="0"/>
              <a:t> </a:t>
            </a:r>
            <a:r>
              <a:rPr lang="en-US" sz="2400" dirty="0" err="1"/>
              <a:t>Útiles</a:t>
            </a:r>
            <a:r>
              <a:rPr lang="en-US" sz="2400" dirty="0"/>
              <a:t> and their parents. Additionally, I would create an immunization presentation for the parents. Both presentations would be available in Spanish and English and would also include community resources available to the Hispanic/Latinx population.  </a:t>
            </a:r>
          </a:p>
          <a:p>
            <a:pPr defTabSz="1507595">
              <a:defRPr sz="2200"/>
            </a:pPr>
            <a:endParaRPr lang="en-US" sz="2400" dirty="0"/>
          </a:p>
          <a:p>
            <a:pPr defTabSz="1507595">
              <a:defRPr sz="2200"/>
            </a:pPr>
            <a:r>
              <a:rPr lang="en-US" dirty="0"/>
              <a:t> </a:t>
            </a:r>
          </a:p>
          <a:p>
            <a:pPr defTabSz="1507595">
              <a:defRPr sz="2200"/>
            </a:pPr>
            <a:endParaRPr lang="en-US" dirty="0"/>
          </a:p>
          <a:p>
            <a:pPr defTabSz="1507595">
              <a:defRPr sz="2200"/>
            </a:pPr>
            <a:r>
              <a:rPr lang="en-US" dirty="0"/>
              <a:t> </a:t>
            </a:r>
            <a:endParaRPr dirty="0"/>
          </a:p>
        </p:txBody>
      </p:sp>
      <p:sp>
        <p:nvSpPr>
          <p:cNvPr id="22" name="Methods…"/>
          <p:cNvSpPr txBox="1"/>
          <p:nvPr/>
        </p:nvSpPr>
        <p:spPr>
          <a:xfrm>
            <a:off x="10201275" y="4482041"/>
            <a:ext cx="8549217" cy="185923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defTabSz="1507595">
              <a:defRPr sz="3200" b="1">
                <a:solidFill>
                  <a:srgbClr val="990000"/>
                </a:solidFill>
              </a:defRPr>
            </a:pPr>
            <a:r>
              <a:rPr lang="en-US" dirty="0">
                <a:solidFill>
                  <a:srgbClr val="FF0000"/>
                </a:solidFill>
              </a:rPr>
              <a:t>Mental Health: A Topic Worth Discussing </a:t>
            </a:r>
          </a:p>
          <a:p>
            <a:pPr defTabSz="1507595">
              <a:defRPr sz="2200"/>
            </a:pPr>
            <a:r>
              <a:rPr lang="en-US" sz="2400" dirty="0"/>
              <a:t>Although rates of depression among the Hispanic/Latinx community have been reported as high as 30%, </a:t>
            </a:r>
            <a:r>
              <a:rPr lang="en-US" sz="2400" baseline="30000" dirty="0"/>
              <a:t>[2]</a:t>
            </a:r>
            <a:r>
              <a:rPr lang="en-US" sz="2400" dirty="0"/>
              <a:t> statistics show that only 1 in 10 </a:t>
            </a:r>
            <a:r>
              <a:rPr lang="en-US" sz="2400" baseline="30000" dirty="0"/>
              <a:t>[1]</a:t>
            </a:r>
            <a:r>
              <a:rPr lang="en-US" sz="2400" dirty="0"/>
              <a:t> will seek mental health care.  Mental health remains a highly stigmatized topic within this community that is not often discussed. The Hispanic/Latinx population, whether born in the United States or not, faces many barriers in each of the five social determinants of health. </a:t>
            </a:r>
          </a:p>
          <a:p>
            <a:pPr defTabSz="1507595">
              <a:defRPr sz="2200"/>
            </a:pPr>
            <a:endParaRPr lang="en-US" sz="2400" dirty="0"/>
          </a:p>
          <a:p>
            <a:pPr defTabSz="1507595">
              <a:defRPr sz="2200"/>
            </a:pPr>
            <a:endParaRPr lang="en-US" sz="2400" dirty="0"/>
          </a:p>
          <a:p>
            <a:pPr defTabSz="1507595">
              <a:defRPr sz="2200"/>
            </a:pPr>
            <a:endParaRPr lang="en-US" sz="2400" dirty="0"/>
          </a:p>
          <a:p>
            <a:pPr defTabSz="1507595">
              <a:defRPr sz="2200"/>
            </a:pPr>
            <a:endParaRPr lang="en-US" sz="2400" dirty="0"/>
          </a:p>
          <a:p>
            <a:pPr defTabSz="1507595">
              <a:defRPr sz="2200"/>
            </a:pPr>
            <a:endParaRPr lang="en-US" sz="2400" dirty="0"/>
          </a:p>
          <a:p>
            <a:pPr defTabSz="1507595">
              <a:defRPr sz="2200"/>
            </a:pPr>
            <a:endParaRPr lang="en-US" sz="2400" dirty="0"/>
          </a:p>
          <a:p>
            <a:pPr defTabSz="1507595">
              <a:defRPr sz="2200"/>
            </a:pPr>
            <a:endParaRPr lang="en-US" sz="2400" dirty="0"/>
          </a:p>
          <a:p>
            <a:pPr defTabSz="1507595">
              <a:defRPr sz="2200"/>
            </a:pPr>
            <a:endParaRPr lang="en-US" sz="2400" dirty="0"/>
          </a:p>
          <a:p>
            <a:pPr defTabSz="1507595">
              <a:defRPr sz="2200"/>
            </a:pPr>
            <a:endParaRPr lang="en-US" sz="2400" dirty="0"/>
          </a:p>
          <a:p>
            <a:pPr defTabSz="1507595">
              <a:defRPr sz="2200"/>
            </a:pPr>
            <a:endParaRPr lang="en-US" sz="2400" dirty="0"/>
          </a:p>
          <a:p>
            <a:pPr defTabSz="1507595">
              <a:defRPr sz="2200"/>
            </a:pPr>
            <a:endParaRPr lang="en-US" sz="2400" dirty="0"/>
          </a:p>
          <a:p>
            <a:pPr defTabSz="1507595">
              <a:defRPr sz="2200"/>
            </a:pPr>
            <a:r>
              <a:rPr lang="en-US" sz="2400" dirty="0"/>
              <a:t>It is well known that one’s mental health can have an important impact, positive or negative, on each social determinant of health. Therefore, by educating about the topic of mental health/mental illness among the Hispanic/Latinx community, and by connecting this community to mental health resources within the greater Cincinnati area, we can help to breakdown two main barriers to adequate mental health care: social stigma and lack of access to care. </a:t>
            </a:r>
          </a:p>
          <a:p>
            <a:pPr defTabSz="1507595">
              <a:defRPr sz="2200"/>
            </a:pPr>
            <a:endParaRPr lang="en-US" sz="3200" b="1" dirty="0">
              <a:solidFill>
                <a:srgbClr val="FF0000"/>
              </a:solidFill>
            </a:endParaRPr>
          </a:p>
          <a:p>
            <a:pPr defTabSz="1507595">
              <a:defRPr sz="2200"/>
            </a:pPr>
            <a:r>
              <a:rPr lang="en-US" sz="3200" b="1" dirty="0">
                <a:solidFill>
                  <a:srgbClr val="FF0000"/>
                </a:solidFill>
              </a:rPr>
              <a:t>Mental Health Education For the Kids </a:t>
            </a:r>
          </a:p>
          <a:p>
            <a:pPr defTabSz="1507595">
              <a:defRPr sz="2200"/>
            </a:pPr>
            <a:r>
              <a:rPr lang="en-US" sz="2400" dirty="0"/>
              <a:t>The highest rates of mental illness in the Hispanic/Latinx community is among those </a:t>
            </a:r>
            <a:r>
              <a:rPr lang="en-US" sz="2400" dirty="0">
                <a:solidFill>
                  <a:schemeClr val="tx1"/>
                </a:solidFill>
              </a:rPr>
              <a:t>17 years old and younger, </a:t>
            </a:r>
            <a:r>
              <a:rPr lang="en-US" sz="2400" baseline="30000" dirty="0">
                <a:solidFill>
                  <a:schemeClr val="tx1"/>
                </a:solidFill>
              </a:rPr>
              <a:t>[2]</a:t>
            </a:r>
            <a:r>
              <a:rPr lang="en-US" sz="2400" dirty="0">
                <a:solidFill>
                  <a:schemeClr val="tx1"/>
                </a:solidFill>
              </a:rPr>
              <a:t> </a:t>
            </a:r>
            <a:r>
              <a:rPr lang="en-US" sz="2400" dirty="0"/>
              <a:t>supporting the idea that mental health education needs to start young. I had two teaching days with the kids at </a:t>
            </a:r>
            <a:r>
              <a:rPr lang="en-US" sz="2400" dirty="0" err="1"/>
              <a:t>Vacaciones</a:t>
            </a:r>
            <a:r>
              <a:rPr lang="en-US" sz="2400" dirty="0"/>
              <a:t> </a:t>
            </a:r>
            <a:r>
              <a:rPr lang="en-US" sz="2400" dirty="0" err="1"/>
              <a:t>Útiles</a:t>
            </a:r>
            <a:r>
              <a:rPr lang="en-US" sz="2400" dirty="0"/>
              <a:t> in which I taught about self-esteem and stress management. </a:t>
            </a:r>
          </a:p>
          <a:p>
            <a:pPr defTabSz="1507595">
              <a:defRPr sz="2200"/>
            </a:pPr>
            <a:endParaRPr lang="en-US" sz="2200" dirty="0"/>
          </a:p>
          <a:p>
            <a:pPr defTabSz="1507595">
              <a:defRPr sz="2200"/>
            </a:pPr>
            <a:r>
              <a:rPr lang="en-US" sz="2600" b="1" dirty="0">
                <a:solidFill>
                  <a:srgbClr val="FF0000"/>
                </a:solidFill>
              </a:rPr>
              <a:t>Self-esteem </a:t>
            </a:r>
          </a:p>
          <a:p>
            <a:pPr defTabSz="1507595">
              <a:defRPr sz="2200"/>
            </a:pPr>
            <a:r>
              <a:rPr lang="en-US" sz="2400" dirty="0"/>
              <a:t>During the first teaching day, the topic of mental health was introduced, as well as the importance of a positive self-esteem. The kids discussed what they liked about themselves and ways in which they were unique. Then, each child was given a blank flower to color however they wanted. The flowers were displayed outside of each classroom to remind the kids that although each flower was different, they were all beautiful.</a:t>
            </a:r>
          </a:p>
          <a:p>
            <a:pPr defTabSz="1507595">
              <a:defRPr sz="2200"/>
            </a:pPr>
            <a:endParaRPr lang="en-US" sz="2200" dirty="0"/>
          </a:p>
          <a:p>
            <a:pPr defTabSz="1507595">
              <a:defRPr sz="2200"/>
            </a:pPr>
            <a:endParaRPr lang="en-US" sz="2200" dirty="0"/>
          </a:p>
        </p:txBody>
      </p:sp>
      <p:sp>
        <p:nvSpPr>
          <p:cNvPr id="23" name="Results…"/>
          <p:cNvSpPr txBox="1"/>
          <p:nvPr/>
        </p:nvSpPr>
        <p:spPr>
          <a:xfrm>
            <a:off x="19269074" y="4489450"/>
            <a:ext cx="8549218" cy="211469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defTabSz="1507595">
              <a:defRPr sz="2200"/>
            </a:pPr>
            <a:r>
              <a:rPr lang="en-US" sz="2600" b="1" dirty="0">
                <a:solidFill>
                  <a:srgbClr val="FF0000"/>
                </a:solidFill>
              </a:rPr>
              <a:t>Stress management </a:t>
            </a:r>
          </a:p>
          <a:p>
            <a:pPr defTabSz="1507595">
              <a:defRPr sz="2200"/>
            </a:pPr>
            <a:r>
              <a:rPr lang="en-US" sz="2400" dirty="0"/>
              <a:t>On the second teaching day, the kids discussed ways in which they feel stress such as frustration at school or conflict at home. Then, we practiced three ways to manage stress:</a:t>
            </a:r>
          </a:p>
          <a:p>
            <a:pPr marL="342900" indent="-342900" defTabSz="1507595">
              <a:lnSpc>
                <a:spcPct val="150000"/>
              </a:lnSpc>
              <a:buFont typeface="Arial" panose="020B0604020202020204" pitchFamily="34" charset="0"/>
              <a:buChar char="•"/>
              <a:defRPr sz="2200"/>
            </a:pPr>
            <a:r>
              <a:rPr lang="en-US" sz="2400" dirty="0"/>
              <a:t>Yoga </a:t>
            </a:r>
          </a:p>
          <a:p>
            <a:pPr marL="342900" indent="-342900" defTabSz="1507595">
              <a:lnSpc>
                <a:spcPct val="150000"/>
              </a:lnSpc>
              <a:buFont typeface="Arial" panose="020B0604020202020204" pitchFamily="34" charset="0"/>
              <a:buChar char="•"/>
              <a:defRPr sz="2200"/>
            </a:pPr>
            <a:r>
              <a:rPr lang="en-US" sz="2400" dirty="0"/>
              <a:t>Meditation </a:t>
            </a:r>
          </a:p>
          <a:p>
            <a:pPr marL="342900" indent="-342900" defTabSz="1507595">
              <a:lnSpc>
                <a:spcPct val="150000"/>
              </a:lnSpc>
              <a:buFont typeface="Arial" panose="020B0604020202020204" pitchFamily="34" charset="0"/>
              <a:buChar char="•"/>
              <a:defRPr sz="2200"/>
            </a:pPr>
            <a:r>
              <a:rPr lang="en-US" sz="2400" dirty="0"/>
              <a:t>Exercise</a:t>
            </a:r>
            <a:endParaRPr lang="en-US" sz="3200" b="1" dirty="0">
              <a:solidFill>
                <a:srgbClr val="FF0000"/>
              </a:solidFill>
            </a:endParaRPr>
          </a:p>
          <a:p>
            <a:pPr defTabSz="1507595">
              <a:defRPr sz="2200"/>
            </a:pPr>
            <a:endParaRPr lang="en-US" sz="3200" b="1" dirty="0">
              <a:solidFill>
                <a:srgbClr val="FF0000"/>
              </a:solidFill>
            </a:endParaRPr>
          </a:p>
          <a:p>
            <a:pPr defTabSz="1507595">
              <a:defRPr sz="2200"/>
            </a:pPr>
            <a:r>
              <a:rPr lang="en-US" sz="3200" b="1" dirty="0">
                <a:solidFill>
                  <a:srgbClr val="FF0000"/>
                </a:solidFill>
              </a:rPr>
              <a:t>Mental Health Education for the Parents </a:t>
            </a:r>
            <a:endParaRPr lang="en-US" sz="2800" dirty="0">
              <a:solidFill>
                <a:schemeClr val="tx1"/>
              </a:solidFill>
            </a:endParaRPr>
          </a:p>
          <a:p>
            <a:pPr defTabSz="1507595">
              <a:defRPr sz="3200" b="1">
                <a:solidFill>
                  <a:srgbClr val="990000"/>
                </a:solidFill>
              </a:defRPr>
            </a:pPr>
            <a:r>
              <a:rPr lang="en-US" sz="2600" dirty="0">
                <a:solidFill>
                  <a:srgbClr val="FF0000"/>
                </a:solidFill>
              </a:rPr>
              <a:t>Initial survey </a:t>
            </a:r>
          </a:p>
          <a:p>
            <a:pPr defTabSz="1507595">
              <a:defRPr sz="2200"/>
            </a:pPr>
            <a:r>
              <a:rPr lang="en-US" sz="2400" dirty="0"/>
              <a:t>In order to ensure the mental health program would be relevant and educational to the Hispanic/Latinx community served by </a:t>
            </a:r>
            <a:r>
              <a:rPr lang="en-US" sz="2400" dirty="0" err="1"/>
              <a:t>Su</a:t>
            </a:r>
            <a:r>
              <a:rPr lang="en-US" sz="2400" dirty="0"/>
              <a:t> Casa, a short survey, available in English and Spanish, was given to parents of kids participating in </a:t>
            </a:r>
            <a:r>
              <a:rPr lang="en-US" sz="2400" dirty="0" err="1"/>
              <a:t>Vacaciones</a:t>
            </a:r>
            <a:r>
              <a:rPr lang="en-US" sz="2400" dirty="0"/>
              <a:t> </a:t>
            </a:r>
            <a:r>
              <a:rPr lang="en-US" sz="2400" dirty="0" err="1"/>
              <a:t>Útiles</a:t>
            </a:r>
            <a:r>
              <a:rPr lang="en-US" sz="2400" dirty="0"/>
              <a:t> at the beginning of the summer. The survey included many different topics of mental health and mental illness including safety in the home, substance abuse, depression, suicide prevention, and access to mental health services. There was also a space where parents could write in a topic of their choice. Parents were asked to indicate whether they would like to learn more about each topic by circling “YES” or “NO”. Results of the survey showed that substance abuse and safety in the home were the two highest scoring topics. </a:t>
            </a:r>
          </a:p>
          <a:p>
            <a:pPr defTabSz="1507595">
              <a:defRPr sz="2200"/>
            </a:pPr>
            <a:endParaRPr lang="en-US" sz="2800" dirty="0"/>
          </a:p>
          <a:p>
            <a:pPr defTabSz="1507595">
              <a:defRPr sz="3200" b="1">
                <a:solidFill>
                  <a:srgbClr val="990000"/>
                </a:solidFill>
              </a:defRPr>
            </a:pPr>
            <a:endParaRPr lang="en-US" sz="2600" dirty="0">
              <a:solidFill>
                <a:srgbClr val="FF0000"/>
              </a:solidFill>
            </a:endParaRPr>
          </a:p>
          <a:p>
            <a:pPr defTabSz="1507595">
              <a:defRPr sz="3200" b="1">
                <a:solidFill>
                  <a:srgbClr val="990000"/>
                </a:solidFill>
              </a:defRPr>
            </a:pPr>
            <a:endParaRPr lang="en-US" sz="2600" dirty="0">
              <a:solidFill>
                <a:srgbClr val="FF0000"/>
              </a:solidFill>
            </a:endParaRPr>
          </a:p>
          <a:p>
            <a:pPr defTabSz="1507595">
              <a:defRPr sz="3200" b="1">
                <a:solidFill>
                  <a:srgbClr val="990000"/>
                </a:solidFill>
              </a:defRPr>
            </a:pPr>
            <a:endParaRPr lang="en-US" sz="2600" dirty="0">
              <a:solidFill>
                <a:srgbClr val="FF0000"/>
              </a:solidFill>
            </a:endParaRPr>
          </a:p>
          <a:p>
            <a:pPr defTabSz="1507595">
              <a:defRPr sz="3200" b="1">
                <a:solidFill>
                  <a:srgbClr val="990000"/>
                </a:solidFill>
              </a:defRPr>
            </a:pPr>
            <a:endParaRPr lang="en-US" sz="2600" dirty="0">
              <a:solidFill>
                <a:srgbClr val="FF0000"/>
              </a:solidFill>
            </a:endParaRPr>
          </a:p>
          <a:p>
            <a:pPr defTabSz="1507595">
              <a:defRPr sz="3200" b="1">
                <a:solidFill>
                  <a:srgbClr val="990000"/>
                </a:solidFill>
              </a:defRPr>
            </a:pPr>
            <a:endParaRPr lang="en-US" sz="2600" dirty="0">
              <a:solidFill>
                <a:srgbClr val="FF0000"/>
              </a:solidFill>
            </a:endParaRPr>
          </a:p>
          <a:p>
            <a:pPr defTabSz="1507595">
              <a:defRPr sz="3200" b="1">
                <a:solidFill>
                  <a:srgbClr val="990000"/>
                </a:solidFill>
              </a:defRPr>
            </a:pPr>
            <a:endParaRPr lang="en-US" sz="2600" dirty="0">
              <a:solidFill>
                <a:srgbClr val="FF0000"/>
              </a:solidFill>
            </a:endParaRPr>
          </a:p>
          <a:p>
            <a:pPr defTabSz="1507595">
              <a:defRPr sz="3200" b="1">
                <a:solidFill>
                  <a:srgbClr val="990000"/>
                </a:solidFill>
              </a:defRPr>
            </a:pPr>
            <a:r>
              <a:rPr lang="en-US" sz="2600" dirty="0">
                <a:solidFill>
                  <a:srgbClr val="FF0000"/>
                </a:solidFill>
              </a:rPr>
              <a:t>Presentation </a:t>
            </a:r>
            <a:endParaRPr sz="2600" dirty="0">
              <a:solidFill>
                <a:srgbClr val="FF0000"/>
              </a:solidFill>
            </a:endParaRPr>
          </a:p>
          <a:p>
            <a:pPr defTabSz="1507595">
              <a:defRPr sz="2200"/>
            </a:pPr>
            <a:r>
              <a:rPr lang="en-US" sz="2400" dirty="0" err="1"/>
              <a:t>Vacaciones</a:t>
            </a:r>
            <a:r>
              <a:rPr lang="en-US" sz="2400" dirty="0"/>
              <a:t> </a:t>
            </a:r>
            <a:r>
              <a:rPr lang="en-US" sz="2400" dirty="0" err="1"/>
              <a:t>Útiles</a:t>
            </a:r>
            <a:r>
              <a:rPr lang="en-US" sz="2400" dirty="0"/>
              <a:t> offers two optional parent presentations each week of camp. I was given one of these presentation slots to educate on mental health. Many topics concerning mental health were going to be covered in the presentation, with a specific focus on the topic of substance abuse (alcohol) and safety in the home (trauma, gun safety, and suicide).</a:t>
            </a:r>
          </a:p>
          <a:p>
            <a:pPr defTabSz="1507595">
              <a:defRPr sz="2200"/>
            </a:pPr>
            <a:endParaRPr lang="en-US" sz="2400" dirty="0"/>
          </a:p>
          <a:p>
            <a:pPr defTabSz="1507595">
              <a:defRPr sz="2200"/>
            </a:pPr>
            <a:r>
              <a:rPr lang="en-US" sz="2400" dirty="0"/>
              <a:t>In order to measure the educational efficacy of the presentation, a pre- and post-survey were going to be given before and after the presentation, respectively. The results obtained with the pre- and post-survey would then be used to ensure the educational efficacy of the presentation and to make any necessary edits to increase the educational value.  </a:t>
            </a:r>
          </a:p>
          <a:p>
            <a:pPr defTabSz="1507595">
              <a:defRPr sz="2200"/>
            </a:pPr>
            <a:endParaRPr lang="en-US" dirty="0"/>
          </a:p>
          <a:p>
            <a:pPr defTabSz="1507595">
              <a:defRPr sz="2200"/>
            </a:pPr>
            <a:r>
              <a:rPr lang="en-US" sz="2600" b="1" dirty="0">
                <a:solidFill>
                  <a:srgbClr val="FF0000"/>
                </a:solidFill>
              </a:rPr>
              <a:t>Unforeseen barriers </a:t>
            </a:r>
          </a:p>
          <a:p>
            <a:pPr defTabSz="1507595">
              <a:defRPr sz="2200"/>
            </a:pPr>
            <a:r>
              <a:rPr lang="en-US" sz="2400" dirty="0">
                <a:solidFill>
                  <a:schemeClr val="tx1"/>
                </a:solidFill>
              </a:rPr>
              <a:t>Despite two attempts to present the mental health information to the parents at </a:t>
            </a:r>
            <a:r>
              <a:rPr lang="en-US" sz="2400" dirty="0" err="1">
                <a:solidFill>
                  <a:schemeClr val="tx1"/>
                </a:solidFill>
              </a:rPr>
              <a:t>Vacaciones</a:t>
            </a:r>
            <a:r>
              <a:rPr lang="en-US" sz="2400" dirty="0">
                <a:solidFill>
                  <a:schemeClr val="tx1"/>
                </a:solidFill>
              </a:rPr>
              <a:t> </a:t>
            </a:r>
            <a:r>
              <a:rPr lang="en-US" sz="2400" dirty="0" err="1">
                <a:solidFill>
                  <a:schemeClr val="tx1"/>
                </a:solidFill>
              </a:rPr>
              <a:t>Útiles</a:t>
            </a:r>
            <a:r>
              <a:rPr lang="en-US" sz="2400" dirty="0">
                <a:solidFill>
                  <a:schemeClr val="tx1"/>
                </a:solidFill>
              </a:rPr>
              <a:t>, the mental health presentation was unable to be given. Due to this, no data on the efficacy of the presentation was obtained.   </a:t>
            </a:r>
          </a:p>
          <a:p>
            <a:pPr defTabSz="1507595">
              <a:defRPr sz="2200"/>
            </a:pPr>
            <a:endParaRPr lang="en-US" sz="2200" dirty="0">
              <a:solidFill>
                <a:schemeClr val="tx1"/>
              </a:solidFill>
            </a:endParaRPr>
          </a:p>
          <a:p>
            <a:pPr defTabSz="1507595">
              <a:defRPr sz="2200"/>
            </a:pPr>
            <a:endParaRPr lang="en-US" dirty="0"/>
          </a:p>
          <a:p>
            <a:pPr defTabSz="1507595">
              <a:defRPr sz="2200"/>
            </a:pPr>
            <a:endParaRPr sz="2200" dirty="0">
              <a:solidFill>
                <a:schemeClr val="tx1"/>
              </a:solidFill>
            </a:endParaRPr>
          </a:p>
        </p:txBody>
      </p:sp>
      <p:sp>
        <p:nvSpPr>
          <p:cNvPr id="24" name="Rectangle"/>
          <p:cNvSpPr/>
          <p:nvPr/>
        </p:nvSpPr>
        <p:spPr>
          <a:xfrm>
            <a:off x="533400" y="607483"/>
            <a:ext cx="37338000" cy="24388234"/>
          </a:xfrm>
          <a:prstGeom prst="rect">
            <a:avLst/>
          </a:prstGeom>
          <a:ln w="88900">
            <a:solidFill>
              <a:srgbClr val="FF0000"/>
            </a:solidFill>
          </a:ln>
        </p:spPr>
        <p:txBody>
          <a:bodyPr lIns="53339" tIns="53339" rIns="53339" bIns="53339" anchor="ctr"/>
          <a:lstStyle/>
          <a:p>
            <a:pPr algn="ctr" defTabSz="1507595">
              <a:defRPr sz="6000">
                <a:solidFill>
                  <a:srgbClr val="FF0000"/>
                </a:solidFill>
              </a:defRPr>
            </a:pPr>
            <a:endParaRPr/>
          </a:p>
        </p:txBody>
      </p:sp>
      <p:pic>
        <p:nvPicPr>
          <p:cNvPr id="25" name="UC_logo" descr="UC_logo"/>
          <p:cNvPicPr>
            <a:picLocks noChangeAspect="1"/>
          </p:cNvPicPr>
          <p:nvPr/>
        </p:nvPicPr>
        <p:blipFill>
          <a:blip r:embed="rId2"/>
          <a:stretch>
            <a:fillRect/>
          </a:stretch>
        </p:blipFill>
        <p:spPr>
          <a:xfrm>
            <a:off x="1221399" y="1212630"/>
            <a:ext cx="4631185" cy="2305945"/>
          </a:xfrm>
          <a:prstGeom prst="rect">
            <a:avLst/>
          </a:prstGeom>
          <a:ln w="12700">
            <a:miter lim="400000"/>
          </a:ln>
        </p:spPr>
      </p:pic>
      <p:sp>
        <p:nvSpPr>
          <p:cNvPr id="26" name="Firstname I. Lastname1, Firstname I. Lastname2, Firstname I. Lastname3"/>
          <p:cNvSpPr txBox="1"/>
          <p:nvPr/>
        </p:nvSpPr>
        <p:spPr>
          <a:xfrm>
            <a:off x="0" y="2844800"/>
            <a:ext cx="38404800" cy="7413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algn="ctr" defTabSz="1507595">
              <a:spcBef>
                <a:spcPts val="2200"/>
              </a:spcBef>
              <a:defRPr sz="3600" b="1"/>
            </a:pPr>
            <a:r>
              <a:rPr lang="en-US" dirty="0"/>
              <a:t>Rachael D. Crenshaw </a:t>
            </a:r>
            <a:endParaRPr baseline="30222" dirty="0"/>
          </a:p>
        </p:txBody>
      </p:sp>
      <p:sp>
        <p:nvSpPr>
          <p:cNvPr id="27" name="1Cincinnati, OH, Department of Medicine; 2Cincinnati, OH, Department of Health; 3Cincinnati, OH, Department of Nursing"/>
          <p:cNvSpPr txBox="1"/>
          <p:nvPr/>
        </p:nvSpPr>
        <p:spPr>
          <a:xfrm>
            <a:off x="0" y="3644900"/>
            <a:ext cx="38404800" cy="7413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algn="ctr" defTabSz="1507595">
              <a:spcBef>
                <a:spcPts val="2200"/>
              </a:spcBef>
              <a:defRPr sz="3600" b="1" baseline="30222"/>
            </a:pPr>
            <a:r>
              <a:rPr lang="en-US" dirty="0"/>
              <a:t>Urban Health Project 2019, University of Cincinnati College of Medicine </a:t>
            </a:r>
            <a:endParaRPr baseline="0" dirty="0"/>
          </a:p>
        </p:txBody>
      </p:sp>
      <p:sp>
        <p:nvSpPr>
          <p:cNvPr id="31" name="Conclusion…"/>
          <p:cNvSpPr txBox="1"/>
          <p:nvPr/>
        </p:nvSpPr>
        <p:spPr>
          <a:xfrm>
            <a:off x="28640616" y="4489450"/>
            <a:ext cx="8571442" cy="209622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defTabSz="1507595">
              <a:defRPr sz="3200" b="1">
                <a:solidFill>
                  <a:srgbClr val="990000"/>
                </a:solidFill>
              </a:defRPr>
            </a:pPr>
            <a:r>
              <a:rPr lang="en-US" dirty="0">
                <a:solidFill>
                  <a:srgbClr val="FF0000"/>
                </a:solidFill>
              </a:rPr>
              <a:t>Immunization Education </a:t>
            </a:r>
          </a:p>
          <a:p>
            <a:pPr defTabSz="1507595">
              <a:defRPr sz="2200"/>
            </a:pPr>
            <a:r>
              <a:rPr lang="en-US" sz="2400" dirty="0"/>
              <a:t>Education on immunizations and the importance of receiving immunizations is something that is lacking among the population served by </a:t>
            </a:r>
            <a:r>
              <a:rPr lang="en-US" sz="2400" dirty="0" err="1"/>
              <a:t>Su</a:t>
            </a:r>
            <a:r>
              <a:rPr lang="en-US" sz="2400" dirty="0"/>
              <a:t> Casa. The reason behind this lack of education is likely due to the fact that the majority of the clients that </a:t>
            </a:r>
            <a:r>
              <a:rPr lang="en-US" sz="2400" dirty="0" err="1"/>
              <a:t>Su</a:t>
            </a:r>
            <a:r>
              <a:rPr lang="en-US" sz="2400" dirty="0"/>
              <a:t> Casa serves are immigrants from Latin countries such as Guatemala and Mexico that do not have strict vaccination laws, and the presence of a language barrier that often prevents access to a proper healthcare education. </a:t>
            </a:r>
          </a:p>
          <a:p>
            <a:pPr defTabSz="1507595">
              <a:defRPr sz="2200"/>
            </a:pPr>
            <a:endParaRPr lang="en-US" sz="2400" dirty="0"/>
          </a:p>
          <a:p>
            <a:pPr defTabSz="1507595">
              <a:defRPr sz="2200"/>
            </a:pPr>
            <a:r>
              <a:rPr lang="en-US" sz="2400" dirty="0"/>
              <a:t>My immunization presentation covered topics such as an explanation of vaccinations and how they work to provide immunity from communicable disease, the history of vaccinations in the United States and consequences of anti-vaccination movements with recent outbreaks of disease. I also included many resources such as a vaccination schedule in Spanish, resources available in the community, and special vaccine considerations, such as the importance of women receiving a Tdap booster vaccine in the third trimester of each pregnancy. </a:t>
            </a:r>
          </a:p>
          <a:p>
            <a:pPr defTabSz="1507595">
              <a:defRPr sz="2200"/>
            </a:pPr>
            <a:endParaRPr lang="en-US" sz="2400" dirty="0"/>
          </a:p>
          <a:p>
            <a:pPr defTabSz="1507595">
              <a:defRPr sz="2200"/>
            </a:pPr>
            <a:r>
              <a:rPr lang="en-US" sz="2400" dirty="0"/>
              <a:t>As with the mental health presentation, the immunization presentation was unable to be given.  </a:t>
            </a:r>
          </a:p>
          <a:p>
            <a:pPr defTabSz="1507595">
              <a:defRPr sz="3200" b="1">
                <a:solidFill>
                  <a:srgbClr val="990000"/>
                </a:solidFill>
              </a:defRPr>
            </a:pPr>
            <a:endParaRPr lang="en-US" dirty="0">
              <a:solidFill>
                <a:srgbClr val="FF0000"/>
              </a:solidFill>
            </a:endParaRPr>
          </a:p>
          <a:p>
            <a:pPr defTabSz="1507595">
              <a:defRPr sz="3200" b="1">
                <a:solidFill>
                  <a:srgbClr val="990000"/>
                </a:solidFill>
              </a:defRPr>
            </a:pPr>
            <a:r>
              <a:rPr lang="en-US" dirty="0">
                <a:solidFill>
                  <a:srgbClr val="FF0000"/>
                </a:solidFill>
              </a:rPr>
              <a:t>Future Directions </a:t>
            </a:r>
            <a:endParaRPr dirty="0">
              <a:solidFill>
                <a:srgbClr val="FF0000"/>
              </a:solidFill>
            </a:endParaRPr>
          </a:p>
          <a:p>
            <a:pPr defTabSz="1507595">
              <a:defRPr sz="2200"/>
            </a:pPr>
            <a:r>
              <a:rPr lang="en-US" sz="2400" dirty="0"/>
              <a:t>Although the information on mental health and immunizations was unable to be presented to the parents at </a:t>
            </a:r>
            <a:r>
              <a:rPr lang="en-US" sz="2400" dirty="0" err="1"/>
              <a:t>Vacaciones</a:t>
            </a:r>
            <a:r>
              <a:rPr lang="en-US" sz="2400" dirty="0"/>
              <a:t> </a:t>
            </a:r>
            <a:r>
              <a:rPr lang="en-US" sz="2400" dirty="0" err="1"/>
              <a:t>Útiles</a:t>
            </a:r>
            <a:r>
              <a:rPr lang="en-US" sz="2400" dirty="0"/>
              <a:t>, this information will still be made available to </a:t>
            </a:r>
            <a:r>
              <a:rPr lang="en-US" sz="2400" dirty="0" err="1"/>
              <a:t>Su</a:t>
            </a:r>
            <a:r>
              <a:rPr lang="en-US" sz="2400" dirty="0"/>
              <a:t> Casa and all the clients they serve. I am also currently working on a Quick Facts sheet for both mental health and immunizations that can be given to all the parents on the last day of the summer camp. </a:t>
            </a:r>
          </a:p>
          <a:p>
            <a:pPr defTabSz="1507595">
              <a:defRPr sz="2200"/>
            </a:pPr>
            <a:endParaRPr lang="en-US" sz="2400" dirty="0"/>
          </a:p>
          <a:p>
            <a:pPr defTabSz="1507595">
              <a:defRPr sz="2200"/>
            </a:pPr>
            <a:r>
              <a:rPr lang="en-US" sz="2400" dirty="0"/>
              <a:t>It could also be advantageous to share the mental health presentation with counselors within the public school system that </a:t>
            </a:r>
            <a:r>
              <a:rPr lang="en-US" sz="2400" dirty="0" err="1"/>
              <a:t>Su</a:t>
            </a:r>
            <a:r>
              <a:rPr lang="en-US" sz="2400" dirty="0"/>
              <a:t> Casa works with frequently. </a:t>
            </a:r>
          </a:p>
          <a:p>
            <a:pPr defTabSz="1507595">
              <a:defRPr sz="2200"/>
            </a:pPr>
            <a:endParaRPr lang="en-US" dirty="0"/>
          </a:p>
          <a:p>
            <a:pPr defTabSz="1507595">
              <a:defRPr sz="2200"/>
            </a:pPr>
            <a:r>
              <a:rPr lang="en-US" sz="3200" b="1" dirty="0">
                <a:solidFill>
                  <a:srgbClr val="FF0000"/>
                </a:solidFill>
              </a:rPr>
              <a:t>Special Thanks</a:t>
            </a:r>
          </a:p>
          <a:p>
            <a:pPr defTabSz="1507595">
              <a:defRPr sz="2200"/>
            </a:pPr>
            <a:r>
              <a:rPr lang="en-US" sz="2400" dirty="0">
                <a:solidFill>
                  <a:schemeClr val="tx1"/>
                </a:solidFill>
              </a:rPr>
              <a:t>My sincerest thanks to </a:t>
            </a:r>
            <a:r>
              <a:rPr lang="en-US" sz="2400" dirty="0" err="1">
                <a:solidFill>
                  <a:schemeClr val="tx1"/>
                </a:solidFill>
              </a:rPr>
              <a:t>Su</a:t>
            </a:r>
            <a:r>
              <a:rPr lang="en-US" sz="2400" dirty="0">
                <a:solidFill>
                  <a:schemeClr val="tx1"/>
                </a:solidFill>
              </a:rPr>
              <a:t> Casa Hispanic Center for allowing me to intern at </a:t>
            </a:r>
            <a:r>
              <a:rPr lang="en-US" sz="2400" dirty="0" err="1">
                <a:solidFill>
                  <a:schemeClr val="tx1"/>
                </a:solidFill>
              </a:rPr>
              <a:t>Vacaiones</a:t>
            </a:r>
            <a:r>
              <a:rPr lang="en-US" sz="2400" dirty="0">
                <a:solidFill>
                  <a:schemeClr val="tx1"/>
                </a:solidFill>
              </a:rPr>
              <a:t> </a:t>
            </a:r>
            <a:r>
              <a:rPr lang="en-US" sz="2400" dirty="0" err="1">
                <a:solidFill>
                  <a:schemeClr val="tx1"/>
                </a:solidFill>
              </a:rPr>
              <a:t>Útiles</a:t>
            </a:r>
            <a:r>
              <a:rPr lang="en-US" sz="2400" dirty="0">
                <a:solidFill>
                  <a:schemeClr val="tx1"/>
                </a:solidFill>
              </a:rPr>
              <a:t> this summer. I specifically want to thank Karri O’Hara and José Nine for being so open-minded and allowing me the opportunity to educate on such important topics. Lastly, I would like to thank the Urban Health Project for connecting me with invaluable community service experience, and the co-directors Isaiah Noel and </a:t>
            </a:r>
            <a:r>
              <a:rPr lang="en-US" sz="2400" dirty="0" err="1">
                <a:solidFill>
                  <a:schemeClr val="tx1"/>
                </a:solidFill>
              </a:rPr>
              <a:t>Namratha</a:t>
            </a:r>
            <a:r>
              <a:rPr lang="en-US" sz="2400" dirty="0">
                <a:solidFill>
                  <a:schemeClr val="tx1"/>
                </a:solidFill>
              </a:rPr>
              <a:t> </a:t>
            </a:r>
            <a:r>
              <a:rPr lang="en-US" sz="2400" dirty="0" err="1">
                <a:solidFill>
                  <a:schemeClr val="tx1"/>
                </a:solidFill>
              </a:rPr>
              <a:t>Kolur</a:t>
            </a:r>
            <a:r>
              <a:rPr lang="en-US" sz="2400" dirty="0">
                <a:solidFill>
                  <a:schemeClr val="tx1"/>
                </a:solidFill>
              </a:rPr>
              <a:t> for all of their hard work to make UHP the best it can be.  </a:t>
            </a:r>
          </a:p>
          <a:p>
            <a:pPr defTabSz="1507595">
              <a:defRPr sz="2200"/>
            </a:pPr>
            <a:endParaRPr lang="en-US" sz="3200" b="1" dirty="0">
              <a:solidFill>
                <a:srgbClr val="FF0000"/>
              </a:solidFill>
            </a:endParaRPr>
          </a:p>
          <a:p>
            <a:pPr defTabSz="1507595">
              <a:defRPr sz="2200"/>
            </a:pPr>
            <a:r>
              <a:rPr lang="en-US" sz="3200" b="1" dirty="0">
                <a:solidFill>
                  <a:srgbClr val="FF0000"/>
                </a:solidFill>
              </a:rPr>
              <a:t>Resources </a:t>
            </a:r>
          </a:p>
          <a:p>
            <a:pPr defTabSz="1507595">
              <a:defRPr sz="2200"/>
            </a:pPr>
            <a:r>
              <a:rPr lang="en-US" sz="1600" dirty="0"/>
              <a:t>[1]Latino Mental Health. National Alliance on Mental Health. https://www.nami.org/find-	support/diverse-communities/latino-mental-health. Accessed 24 July 2019. </a:t>
            </a:r>
          </a:p>
          <a:p>
            <a:pPr defTabSz="1507595">
              <a:defRPr sz="2200"/>
            </a:pPr>
            <a:r>
              <a:rPr lang="es-ES_tradnl" sz="1600" dirty="0"/>
              <a:t>[2]</a:t>
            </a:r>
            <a:r>
              <a:rPr lang="es-ES_tradnl" sz="1600" dirty="0" err="1"/>
              <a:t>Adhikari</a:t>
            </a:r>
            <a:r>
              <a:rPr lang="es-ES_tradnl" sz="1600" dirty="0"/>
              <a:t>, S, Lewis, A. Mental </a:t>
            </a:r>
            <a:r>
              <a:rPr lang="es-ES_tradnl" sz="1600" dirty="0" err="1"/>
              <a:t>Health</a:t>
            </a:r>
            <a:r>
              <a:rPr lang="es-ES_tradnl" sz="1600" dirty="0"/>
              <a:t>, </a:t>
            </a:r>
            <a:r>
              <a:rPr lang="es-ES_tradnl" sz="1600" dirty="0" err="1"/>
              <a:t>Suicidal</a:t>
            </a:r>
            <a:r>
              <a:rPr lang="es-ES_tradnl" sz="1600" dirty="0"/>
              <a:t> </a:t>
            </a:r>
            <a:r>
              <a:rPr lang="es-ES_tradnl" sz="1600" dirty="0" err="1"/>
              <a:t>Ideation</a:t>
            </a:r>
            <a:r>
              <a:rPr lang="es-ES_tradnl" sz="1600" dirty="0"/>
              <a:t>, and </a:t>
            </a:r>
            <a:r>
              <a:rPr lang="es-ES_tradnl" sz="1600" dirty="0" err="1"/>
              <a:t>Opioid</a:t>
            </a:r>
            <a:r>
              <a:rPr lang="es-ES_tradnl" sz="1600" dirty="0"/>
              <a:t> Use </a:t>
            </a:r>
            <a:r>
              <a:rPr lang="es-ES_tradnl" sz="1600" dirty="0" err="1"/>
              <a:t>Disorders</a:t>
            </a:r>
            <a:r>
              <a:rPr lang="es-ES_tradnl" sz="1600" dirty="0"/>
              <a:t> </a:t>
            </a:r>
            <a:r>
              <a:rPr lang="es-ES_tradnl" sz="1600" dirty="0" err="1"/>
              <a:t>among</a:t>
            </a:r>
            <a:r>
              <a:rPr lang="es-ES_tradnl" sz="1600" dirty="0"/>
              <a:t> 	</a:t>
            </a:r>
            <a:r>
              <a:rPr lang="es-ES_tradnl" sz="1600" dirty="0" err="1"/>
              <a:t>Hispanic</a:t>
            </a:r>
            <a:r>
              <a:rPr lang="es-ES_tradnl" sz="1600" dirty="0"/>
              <a:t> and Latinos in Ohio. Columbus, OH: Ohio 	</a:t>
            </a:r>
            <a:r>
              <a:rPr lang="es-ES_tradnl" sz="1600" dirty="0" err="1"/>
              <a:t>Department</a:t>
            </a:r>
            <a:r>
              <a:rPr lang="es-ES_tradnl" sz="1600" dirty="0"/>
              <a:t> of Mental </a:t>
            </a:r>
            <a:r>
              <a:rPr lang="es-ES_tradnl" sz="1600" dirty="0" err="1"/>
              <a:t>Health</a:t>
            </a:r>
            <a:r>
              <a:rPr lang="es-ES_tradnl" sz="1600" dirty="0"/>
              <a:t> and </a:t>
            </a:r>
            <a:r>
              <a:rPr lang="es-ES_tradnl" sz="1600" dirty="0" err="1"/>
              <a:t>Addiction</a:t>
            </a:r>
            <a:r>
              <a:rPr lang="es-ES_tradnl" sz="1600" dirty="0"/>
              <a:t> </a:t>
            </a:r>
            <a:r>
              <a:rPr lang="es-ES_tradnl" sz="1600" dirty="0" err="1"/>
              <a:t>Services</a:t>
            </a:r>
            <a:r>
              <a:rPr lang="es-ES_tradnl" sz="1600" dirty="0"/>
              <a:t> &amp; Ohio 	</a:t>
            </a:r>
            <a:r>
              <a:rPr lang="es-ES_tradnl" sz="1600" dirty="0" err="1"/>
              <a:t>Commission</a:t>
            </a:r>
            <a:r>
              <a:rPr lang="es-ES_tradnl" sz="1600" dirty="0"/>
              <a:t> </a:t>
            </a:r>
            <a:r>
              <a:rPr lang="es-ES_tradnl" sz="1600" dirty="0" err="1"/>
              <a:t>on</a:t>
            </a:r>
            <a:r>
              <a:rPr lang="es-ES_tradnl" sz="1600" dirty="0"/>
              <a:t> </a:t>
            </a:r>
            <a:r>
              <a:rPr lang="es-ES_tradnl" sz="1600" dirty="0" err="1"/>
              <a:t>Hispanic</a:t>
            </a:r>
            <a:r>
              <a:rPr lang="es-ES_tradnl" sz="1600" dirty="0"/>
              <a:t>/Latino </a:t>
            </a:r>
            <a:r>
              <a:rPr lang="es-ES_tradnl" sz="1600" dirty="0" err="1"/>
              <a:t>Affairs</a:t>
            </a:r>
            <a:r>
              <a:rPr lang="es-ES_tradnl" sz="1600" dirty="0"/>
              <a:t>. 2018. </a:t>
            </a:r>
          </a:p>
          <a:p>
            <a:pPr defTabSz="1507595">
              <a:defRPr sz="2200"/>
            </a:pPr>
            <a:endParaRPr lang="en-US" sz="1800" dirty="0"/>
          </a:p>
          <a:p>
            <a:pPr defTabSz="1507595">
              <a:defRPr sz="2200"/>
            </a:pPr>
            <a:endParaRPr dirty="0"/>
          </a:p>
        </p:txBody>
      </p:sp>
      <p:sp>
        <p:nvSpPr>
          <p:cNvPr id="32" name="habitasse platea dictumst. Nunc in elit a mi pretium interdum. Vestibulum elementum felis vel magna. Aenean hendrerit suscipit neque. Donec id mi a eros egestas egestas. In mi. Nunc diam ante, luctus eget, porta at, porta nec, eros. Integer faucibus tincidunt mi. Donec id ante sed ante lacinia rhoncus. Lorem ipsum dolor sit amet, consectetuer adipiscing elit. Mauris erat.…"/>
          <p:cNvSpPr txBox="1"/>
          <p:nvPr/>
        </p:nvSpPr>
        <p:spPr>
          <a:xfrm>
            <a:off x="10356850" y="18624549"/>
            <a:ext cx="8549217" cy="525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defTabSz="1507595">
              <a:defRPr sz="2200"/>
            </a:pPr>
            <a:endParaRPr dirty="0"/>
          </a:p>
        </p:txBody>
      </p:sp>
      <p:pic>
        <p:nvPicPr>
          <p:cNvPr id="33" name="Image" descr="Image"/>
          <p:cNvPicPr>
            <a:picLocks noChangeAspect="1"/>
          </p:cNvPicPr>
          <p:nvPr/>
        </p:nvPicPr>
        <p:blipFill>
          <a:blip r:embed="rId3"/>
          <a:stretch>
            <a:fillRect/>
          </a:stretch>
        </p:blipFill>
        <p:spPr>
          <a:xfrm>
            <a:off x="33966274" y="1210536"/>
            <a:ext cx="3673251" cy="2754633"/>
          </a:xfrm>
          <a:prstGeom prst="rect">
            <a:avLst/>
          </a:prstGeom>
          <a:ln w="12700">
            <a:miter lim="400000"/>
          </a:ln>
        </p:spPr>
      </p:pic>
      <p:pic>
        <p:nvPicPr>
          <p:cNvPr id="3" name="Picture 2">
            <a:extLst>
              <a:ext uri="{FF2B5EF4-FFF2-40B4-BE49-F238E27FC236}">
                <a16:creationId xmlns:a16="http://schemas.microsoft.com/office/drawing/2014/main" id="{1BE54ACA-7BA5-BB4B-A161-6655973F65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6753" y="12801600"/>
            <a:ext cx="3429213" cy="2695263"/>
          </a:xfrm>
          <a:prstGeom prst="rect">
            <a:avLst/>
          </a:prstGeom>
        </p:spPr>
      </p:pic>
      <p:graphicFrame>
        <p:nvGraphicFramePr>
          <p:cNvPr id="4" name="Diagram 3">
            <a:extLst>
              <a:ext uri="{FF2B5EF4-FFF2-40B4-BE49-F238E27FC236}">
                <a16:creationId xmlns:a16="http://schemas.microsoft.com/office/drawing/2014/main" id="{703761AE-B6C8-0047-A86F-2300CE039609}"/>
              </a:ext>
            </a:extLst>
          </p:cNvPr>
          <p:cNvGraphicFramePr/>
          <p:nvPr>
            <p:extLst>
              <p:ext uri="{D42A27DB-BD31-4B8C-83A1-F6EECF244321}">
                <p14:modId xmlns:p14="http://schemas.microsoft.com/office/powerpoint/2010/main" val="3633065762"/>
              </p:ext>
            </p:extLst>
          </p:nvPr>
        </p:nvGraphicFramePr>
        <p:xfrm>
          <a:off x="20230317" y="14530721"/>
          <a:ext cx="6626732" cy="193228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Picture 5">
            <a:extLst>
              <a:ext uri="{FF2B5EF4-FFF2-40B4-BE49-F238E27FC236}">
                <a16:creationId xmlns:a16="http://schemas.microsoft.com/office/drawing/2014/main" id="{EAC84B93-74D1-8948-83E9-F7A9F07B9E1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074233" y="21719604"/>
            <a:ext cx="3978567" cy="2709609"/>
          </a:xfrm>
          <a:prstGeom prst="rect">
            <a:avLst/>
          </a:prstGeom>
        </p:spPr>
      </p:pic>
      <p:pic>
        <p:nvPicPr>
          <p:cNvPr id="5" name="Picture 4">
            <a:extLst>
              <a:ext uri="{FF2B5EF4-FFF2-40B4-BE49-F238E27FC236}">
                <a16:creationId xmlns:a16="http://schemas.microsoft.com/office/drawing/2014/main" id="{F4F3FC29-7E18-EA45-AB40-DAC83D95815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517550" y="7816127"/>
            <a:ext cx="5019994" cy="4171291"/>
          </a:xfrm>
          <a:prstGeom prst="rect">
            <a:avLst/>
          </a:prstGeom>
        </p:spPr>
      </p:pic>
    </p:spTree>
  </p:cSld>
  <p:clrMapOvr>
    <a:masterClrMapping/>
  </p:clrMapOvr>
  <p:transition spd="med"/>
</p:sld>
</file>

<file path=ppt/theme/theme1.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Arial"/>
        <a:ea typeface="Arial"/>
        <a:cs typeface="Arial"/>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127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127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Arial"/>
        <a:ea typeface="Arial"/>
        <a:cs typeface="Arial"/>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127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127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290</TotalTime>
  <Words>1456</Words>
  <Application>Microsoft Macintosh PowerPoint</Application>
  <PresentationFormat>Custom</PresentationFormat>
  <Paragraphs>91</Paragraphs>
  <Slides>1</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Default Design</vt:lpstr>
      <vt:lpstr>Community Education: Mental Health and Immunizations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 Casa Hispanic Center </dc:title>
  <cp:lastModifiedBy>Rachael Crenshaw</cp:lastModifiedBy>
  <cp:revision>36</cp:revision>
  <dcterms:modified xsi:type="dcterms:W3CDTF">2019-07-24T17:29:30Z</dcterms:modified>
</cp:coreProperties>
</file>