
<file path=[Content_Types].xml><?xml version="1.0" encoding="utf-8"?>
<Types xmlns="http://schemas.openxmlformats.org/package/2006/content-types">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8404800" cy="25603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1pPr>
    <a:lvl2pPr marL="0" marR="0" indent="1143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2pPr>
    <a:lvl3pPr marL="0" marR="0" indent="2286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3pPr>
    <a:lvl4pPr marL="0" marR="0" indent="3429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4pPr>
    <a:lvl5pPr marL="0" marR="0" indent="4572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5pPr>
    <a:lvl6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6pPr>
    <a:lvl7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7pPr>
    <a:lvl8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8pPr>
    <a:lvl9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588"/>
    <p:restoredTop sz="94690"/>
  </p:normalViewPr>
  <p:slideViewPr>
    <p:cSldViewPr snapToGrid="0" snapToObjects="1">
      <p:cViewPr>
        <p:scale>
          <a:sx n="44" d="100"/>
          <a:sy n="44" d="100"/>
        </p:scale>
        <p:origin x="14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Meg/Library/Mobile%20Documents/com~apple~CloudDocs/UCCOM/ECs/ECs%20Med%20Schoo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Meg/Library/Mobile%20Documents/com~apple~CloudDocs/UCCOM/ECs/ECs%20Med%20Schoo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Meg/Library/Mobile%20Documents/com~apple~CloudDocs/UCCOM/ECs/ECs%20Med%20School.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sz="1600" baseline="0">
                <a:solidFill>
                  <a:schemeClr val="tx1"/>
                </a:solidFill>
                <a:latin typeface="Arial" panose="020B0604020202020204" pitchFamily="34" charset="0"/>
              </a:rPr>
              <a:t>Interest Inventory - Health Topics</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UHP!$J$1</c:f>
              <c:strCache>
                <c:ptCount val="1"/>
                <c:pt idx="0">
                  <c:v>N=14</c:v>
                </c:pt>
              </c:strCache>
            </c:strRef>
          </c:tx>
          <c:spPr>
            <a:solidFill>
              <a:srgbClr val="FF0000"/>
            </a:solidFill>
            <a:ln>
              <a:noFill/>
            </a:ln>
            <a:effectLst>
              <a:innerShdw>
                <a:schemeClr val="accent2"/>
              </a:innerShdw>
            </a:effectLst>
          </c:spPr>
          <c:invertIfNegative val="0"/>
          <c:dLbls>
            <c:dLbl>
              <c:idx val="3"/>
              <c:layout>
                <c:manualLayout>
                  <c:x val="0"/>
                  <c:y val="6.400227508239382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B0-7145-92DE-1E54894CAE15}"/>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UHP!$I$2:$I$17</c:f>
              <c:strCache>
                <c:ptCount val="16"/>
                <c:pt idx="0">
                  <c:v>Addiction</c:v>
                </c:pt>
                <c:pt idx="1">
                  <c:v>Aromatherapy</c:v>
                </c:pt>
                <c:pt idx="2">
                  <c:v>Diabetes</c:v>
                </c:pt>
                <c:pt idx="3">
                  <c:v>End-of-life care</c:v>
                </c:pt>
                <c:pt idx="4">
                  <c:v>Goal setting</c:v>
                </c:pt>
                <c:pt idx="5">
                  <c:v>Health screen</c:v>
                </c:pt>
                <c:pt idx="6">
                  <c:v>Exercise</c:v>
                </c:pt>
                <c:pt idx="7">
                  <c:v>Health literacy</c:v>
                </c:pt>
                <c:pt idx="8">
                  <c:v>Medications</c:v>
                </c:pt>
                <c:pt idx="9">
                  <c:v>Mental health</c:v>
                </c:pt>
                <c:pt idx="10">
                  <c:v>Nutrition</c:v>
                </c:pt>
                <c:pt idx="11">
                  <c:v>Women's health</c:v>
                </c:pt>
                <c:pt idx="12">
                  <c:v>Sleep hygiene</c:v>
                </c:pt>
                <c:pt idx="13">
                  <c:v>Sexual health</c:v>
                </c:pt>
                <c:pt idx="14">
                  <c:v>Skin care</c:v>
                </c:pt>
                <c:pt idx="15">
                  <c:v>Other</c:v>
                </c:pt>
              </c:strCache>
            </c:strRef>
          </c:cat>
          <c:val>
            <c:numRef>
              <c:f>UHP!$J$2:$J$17</c:f>
              <c:numCache>
                <c:formatCode>General</c:formatCode>
                <c:ptCount val="16"/>
                <c:pt idx="0">
                  <c:v>2</c:v>
                </c:pt>
                <c:pt idx="1">
                  <c:v>7</c:v>
                </c:pt>
                <c:pt idx="2">
                  <c:v>3</c:v>
                </c:pt>
                <c:pt idx="3">
                  <c:v>1</c:v>
                </c:pt>
                <c:pt idx="4">
                  <c:v>8</c:v>
                </c:pt>
                <c:pt idx="5">
                  <c:v>8</c:v>
                </c:pt>
                <c:pt idx="6">
                  <c:v>8</c:v>
                </c:pt>
                <c:pt idx="7">
                  <c:v>4</c:v>
                </c:pt>
                <c:pt idx="8">
                  <c:v>6</c:v>
                </c:pt>
                <c:pt idx="9">
                  <c:v>8</c:v>
                </c:pt>
                <c:pt idx="10">
                  <c:v>3</c:v>
                </c:pt>
                <c:pt idx="11">
                  <c:v>5</c:v>
                </c:pt>
                <c:pt idx="12">
                  <c:v>8</c:v>
                </c:pt>
                <c:pt idx="13">
                  <c:v>2</c:v>
                </c:pt>
                <c:pt idx="14">
                  <c:v>7</c:v>
                </c:pt>
                <c:pt idx="15">
                  <c:v>3</c:v>
                </c:pt>
              </c:numCache>
            </c:numRef>
          </c:val>
          <c:extLst>
            <c:ext xmlns:c16="http://schemas.microsoft.com/office/drawing/2014/chart" uri="{C3380CC4-5D6E-409C-BE32-E72D297353CC}">
              <c16:uniqueId val="{00000001-32B0-7145-92DE-1E54894CAE15}"/>
            </c:ext>
          </c:extLst>
        </c:ser>
        <c:dLbls>
          <c:dLblPos val="inEnd"/>
          <c:showLegendKey val="0"/>
          <c:showVal val="1"/>
          <c:showCatName val="0"/>
          <c:showSerName val="0"/>
          <c:showPercent val="0"/>
          <c:showBubbleSize val="0"/>
        </c:dLbls>
        <c:gapWidth val="32"/>
        <c:overlap val="-22"/>
        <c:axId val="1155205808"/>
        <c:axId val="1242540272"/>
      </c:barChart>
      <c:catAx>
        <c:axId val="1155205808"/>
        <c:scaling>
          <c:orientation val="minMax"/>
        </c:scaling>
        <c:delete val="0"/>
        <c:axPos val="b"/>
        <c:numFmt formatCode="General" sourceLinked="1"/>
        <c:majorTickMark val="none"/>
        <c:minorTickMark val="none"/>
        <c:tickLblPos val="nextTo"/>
        <c:spPr>
          <a:noFill/>
          <a:ln w="19050"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mn-cs"/>
              </a:defRPr>
            </a:pPr>
            <a:endParaRPr lang="en-US"/>
          </a:p>
        </c:txPr>
        <c:crossAx val="1242540272"/>
        <c:crosses val="autoZero"/>
        <c:auto val="1"/>
        <c:lblAlgn val="ctr"/>
        <c:lblOffset val="100"/>
        <c:noMultiLvlLbl val="0"/>
      </c:catAx>
      <c:valAx>
        <c:axId val="1242540272"/>
        <c:scaling>
          <c:orientation val="minMax"/>
        </c:scaling>
        <c:delete val="1"/>
        <c:axPos val="l"/>
        <c:numFmt formatCode="General" sourceLinked="1"/>
        <c:majorTickMark val="none"/>
        <c:minorTickMark val="none"/>
        <c:tickLblPos val="nextTo"/>
        <c:crossAx val="1155205808"/>
        <c:crosses val="autoZero"/>
        <c:crossBetween val="between"/>
      </c:valAx>
      <c:spPr>
        <a:noFill/>
        <a:ln>
          <a:noFill/>
          <a:prstDash val="solid"/>
        </a:ln>
        <a:effectLst/>
      </c:spPr>
    </c:plotArea>
    <c:legend>
      <c:legendPos val="r"/>
      <c:layout>
        <c:manualLayout>
          <c:xMode val="edge"/>
          <c:yMode val="edge"/>
          <c:x val="0.86567672504628346"/>
          <c:y val="0.18924443523394152"/>
          <c:w val="9.4546624616192357E-2"/>
          <c:h val="7.338737901855489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mn-cs"/>
            </a:defRPr>
          </a:pPr>
          <a:endParaRPr lang="en-US"/>
        </a:p>
      </c:txPr>
    </c:legend>
    <c:plotVisOnly val="1"/>
    <c:dispBlanksAs val="gap"/>
    <c:showDLblsOverMax val="0"/>
  </c:chart>
  <c:spPr>
    <a:solidFill>
      <a:schemeClr val="bg1"/>
    </a:solidFill>
    <a:ln w="50800" cap="flat" cmpd="sng" algn="ctr">
      <a:solidFill>
        <a:srgbClr val="FF0000"/>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solidFill>
                <a:latin typeface="Arial" panose="020B0604020202020204" pitchFamily="34" charset="0"/>
                <a:ea typeface="+mn-ea"/>
                <a:cs typeface="+mn-cs"/>
              </a:defRPr>
            </a:pPr>
            <a:r>
              <a:rPr lang="en-US" baseline="0">
                <a:solidFill>
                  <a:schemeClr val="tx1"/>
                </a:solidFill>
                <a:latin typeface="Arial" panose="020B0604020202020204" pitchFamily="34" charset="0"/>
              </a:rPr>
              <a:t>Interest inventory - mindfulness topics</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solidFill>
              <a:latin typeface="Arial" panose="020B0604020202020204" pitchFamily="34" charset="0"/>
              <a:ea typeface="+mn-ea"/>
              <a:cs typeface="+mn-cs"/>
            </a:defRPr>
          </a:pPr>
          <a:endParaRPr lang="en-US"/>
        </a:p>
      </c:txPr>
    </c:title>
    <c:autoTitleDeleted val="0"/>
    <c:plotArea>
      <c:layout/>
      <c:barChart>
        <c:barDir val="col"/>
        <c:grouping val="clustered"/>
        <c:varyColors val="0"/>
        <c:ser>
          <c:idx val="0"/>
          <c:order val="0"/>
          <c:tx>
            <c:strRef>
              <c:f>UHP!$L$1</c:f>
              <c:strCache>
                <c:ptCount val="1"/>
                <c:pt idx="0">
                  <c:v>N=14</c:v>
                </c:pt>
              </c:strCache>
            </c:strRef>
          </c:tx>
          <c:spPr>
            <a:solidFill>
              <a:srgbClr val="FF0000"/>
            </a:solidFill>
            <a:ln>
              <a:noFill/>
            </a:ln>
            <a:effectLst>
              <a:innerShdw>
                <a:schemeClr val="accent1"/>
              </a:innerShdw>
            </a:effectLst>
          </c:spPr>
          <c:invertIfNegative val="0"/>
          <c:dLbls>
            <c:dLbl>
              <c:idx val="8"/>
              <c:layout>
                <c:manualLayout>
                  <c:x val="0"/>
                  <c:y val="6.53875827719610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09-C843-BD22-D26DE97E9D72}"/>
                </c:ext>
              </c:extLst>
            </c:dLbl>
            <c:dLbl>
              <c:idx val="13"/>
              <c:layout>
                <c:manualLayout>
                  <c:x val="0"/>
                  <c:y val="6.538758277196113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09-C843-BD22-D26DE97E9D72}"/>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UHP!$K$2:$K$17</c:f>
              <c:strCache>
                <c:ptCount val="16"/>
                <c:pt idx="0">
                  <c:v>Activity-based meditation</c:v>
                </c:pt>
                <c:pt idx="1">
                  <c:v>Assertive communication</c:v>
                </c:pt>
                <c:pt idx="2">
                  <c:v>Breathing techniques</c:v>
                </c:pt>
                <c:pt idx="3">
                  <c:v>Drawing</c:v>
                </c:pt>
                <c:pt idx="4">
                  <c:v>Emotional resilience</c:v>
                </c:pt>
                <c:pt idx="5">
                  <c:v>Journalling</c:v>
                </c:pt>
                <c:pt idx="6">
                  <c:v>Meditation</c:v>
                </c:pt>
                <c:pt idx="7">
                  <c:v>Mood tracking</c:v>
                </c:pt>
                <c:pt idx="8">
                  <c:v>Talking time</c:v>
                </c:pt>
                <c:pt idx="9">
                  <c:v>Poetry</c:v>
                </c:pt>
                <c:pt idx="10">
                  <c:v>Progressive relaxation</c:v>
                </c:pt>
                <c:pt idx="11">
                  <c:v>Stress management</c:v>
                </c:pt>
                <c:pt idx="12">
                  <c:v>Story writing</c:v>
                </c:pt>
                <c:pt idx="13">
                  <c:v>Worksheets</c:v>
                </c:pt>
                <c:pt idx="14">
                  <c:v>Visualization</c:v>
                </c:pt>
                <c:pt idx="15">
                  <c:v>Other</c:v>
                </c:pt>
              </c:strCache>
            </c:strRef>
          </c:cat>
          <c:val>
            <c:numRef>
              <c:f>UHP!$L$2:$L$17</c:f>
              <c:numCache>
                <c:formatCode>General</c:formatCode>
                <c:ptCount val="16"/>
                <c:pt idx="0">
                  <c:v>7</c:v>
                </c:pt>
                <c:pt idx="1">
                  <c:v>4</c:v>
                </c:pt>
                <c:pt idx="2">
                  <c:v>7</c:v>
                </c:pt>
                <c:pt idx="3">
                  <c:v>3</c:v>
                </c:pt>
                <c:pt idx="4">
                  <c:v>12</c:v>
                </c:pt>
                <c:pt idx="5">
                  <c:v>4</c:v>
                </c:pt>
                <c:pt idx="6">
                  <c:v>6</c:v>
                </c:pt>
                <c:pt idx="7">
                  <c:v>5</c:v>
                </c:pt>
                <c:pt idx="8">
                  <c:v>2</c:v>
                </c:pt>
                <c:pt idx="9">
                  <c:v>3</c:v>
                </c:pt>
                <c:pt idx="10">
                  <c:v>3</c:v>
                </c:pt>
                <c:pt idx="11">
                  <c:v>7</c:v>
                </c:pt>
                <c:pt idx="12">
                  <c:v>3</c:v>
                </c:pt>
                <c:pt idx="13">
                  <c:v>2</c:v>
                </c:pt>
                <c:pt idx="14">
                  <c:v>4</c:v>
                </c:pt>
                <c:pt idx="15">
                  <c:v>0</c:v>
                </c:pt>
              </c:numCache>
            </c:numRef>
          </c:val>
          <c:extLst>
            <c:ext xmlns:c16="http://schemas.microsoft.com/office/drawing/2014/chart" uri="{C3380CC4-5D6E-409C-BE32-E72D297353CC}">
              <c16:uniqueId val="{00000002-D509-C843-BD22-D26DE97E9D72}"/>
            </c:ext>
          </c:extLst>
        </c:ser>
        <c:dLbls>
          <c:dLblPos val="outEnd"/>
          <c:showLegendKey val="0"/>
          <c:showVal val="1"/>
          <c:showCatName val="0"/>
          <c:showSerName val="0"/>
          <c:showPercent val="0"/>
          <c:showBubbleSize val="0"/>
        </c:dLbls>
        <c:gapWidth val="25"/>
        <c:overlap val="-22"/>
        <c:axId val="1247568416"/>
        <c:axId val="1247570096"/>
      </c:barChart>
      <c:catAx>
        <c:axId val="1247568416"/>
        <c:scaling>
          <c:orientation val="minMax"/>
        </c:scaling>
        <c:delete val="0"/>
        <c:axPos val="b"/>
        <c:numFmt formatCode="General" sourceLinked="1"/>
        <c:majorTickMark val="none"/>
        <c:minorTickMark val="none"/>
        <c:tickLblPos val="nextTo"/>
        <c:spPr>
          <a:noFill/>
          <a:ln w="19050"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mn-cs"/>
              </a:defRPr>
            </a:pPr>
            <a:endParaRPr lang="en-US"/>
          </a:p>
        </c:txPr>
        <c:crossAx val="1247570096"/>
        <c:crosses val="autoZero"/>
        <c:auto val="1"/>
        <c:lblAlgn val="ctr"/>
        <c:lblOffset val="100"/>
        <c:noMultiLvlLbl val="0"/>
      </c:catAx>
      <c:valAx>
        <c:axId val="1247570096"/>
        <c:scaling>
          <c:orientation val="minMax"/>
        </c:scaling>
        <c:delete val="1"/>
        <c:axPos val="l"/>
        <c:numFmt formatCode="General" sourceLinked="1"/>
        <c:majorTickMark val="none"/>
        <c:minorTickMark val="none"/>
        <c:tickLblPos val="nextTo"/>
        <c:crossAx val="1247568416"/>
        <c:crosses val="autoZero"/>
        <c:crossBetween val="between"/>
      </c:valAx>
      <c:spPr>
        <a:noFill/>
        <a:ln>
          <a:noFill/>
        </a:ln>
        <a:effectLst/>
      </c:spPr>
    </c:plotArea>
    <c:legend>
      <c:legendPos val="r"/>
      <c:layout>
        <c:manualLayout>
          <c:xMode val="edge"/>
          <c:yMode val="edge"/>
          <c:x val="0.86806854761565611"/>
          <c:y val="0.1931713485028812"/>
          <c:w val="9.3734893038451464E-2"/>
          <c:h val="7.484524479459764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mn-cs"/>
            </a:defRPr>
          </a:pPr>
          <a:endParaRPr lang="en-US"/>
        </a:p>
      </c:txPr>
    </c:legend>
    <c:plotVisOnly val="1"/>
    <c:dispBlanksAs val="gap"/>
    <c:showDLblsOverMax val="0"/>
  </c:chart>
  <c:spPr>
    <a:solidFill>
      <a:schemeClr val="bg1"/>
    </a:solidFill>
    <a:ln w="50800" cap="flat" cmpd="sng" algn="ctr">
      <a:solidFill>
        <a:srgbClr val="FF0000"/>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solidFill>
                <a:latin typeface="Arial" panose="020B0604020202020204" pitchFamily="34" charset="0"/>
                <a:ea typeface="+mn-ea"/>
                <a:cs typeface="+mn-cs"/>
              </a:defRPr>
            </a:pPr>
            <a:r>
              <a:rPr lang="en-US" baseline="0">
                <a:solidFill>
                  <a:schemeClr val="tx1"/>
                </a:solidFill>
                <a:latin typeface="Arial" panose="020B0604020202020204" pitchFamily="34" charset="0"/>
              </a:rPr>
              <a:t>Class Attendance THROUGH 7/17</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solidFill>
              <a:latin typeface="Arial" panose="020B0604020202020204" pitchFamily="34" charset="0"/>
              <a:ea typeface="+mn-ea"/>
              <a:cs typeface="+mn-cs"/>
            </a:defRPr>
          </a:pPr>
          <a:endParaRPr lang="en-US"/>
        </a:p>
      </c:txPr>
    </c:title>
    <c:autoTitleDeleted val="0"/>
    <c:plotArea>
      <c:layout/>
      <c:barChart>
        <c:barDir val="bar"/>
        <c:grouping val="clustered"/>
        <c:varyColors val="0"/>
        <c:ser>
          <c:idx val="0"/>
          <c:order val="0"/>
          <c:tx>
            <c:strRef>
              <c:f>'UHP - Class Attendance'!$F$20</c:f>
              <c:strCache>
                <c:ptCount val="1"/>
                <c:pt idx="0">
                  <c:v>Attendance</c:v>
                </c:pt>
              </c:strCache>
            </c:strRef>
          </c:tx>
          <c:spPr>
            <a:solidFill>
              <a:srgbClr val="FF0000"/>
            </a:solidFill>
            <a:ln>
              <a:noFill/>
            </a:ln>
            <a:effectLst>
              <a:innerShdw>
                <a:schemeClr val="accent1"/>
              </a:innerShdw>
            </a:effectLst>
          </c:spPr>
          <c:invertIfNegative val="0"/>
          <c:cat>
            <c:strRef>
              <c:f>'UHP - Class Attendance'!$E$21:$E$28</c:f>
              <c:strCache>
                <c:ptCount val="8"/>
                <c:pt idx="0">
                  <c:v>Chair Yoga</c:v>
                </c:pt>
                <c:pt idx="1">
                  <c:v>Breathing</c:v>
                </c:pt>
                <c:pt idx="2">
                  <c:v>Strength Training</c:v>
                </c:pt>
                <c:pt idx="3">
                  <c:v>Art Therapy</c:v>
                </c:pt>
                <c:pt idx="4">
                  <c:v>Safe Sex</c:v>
                </c:pt>
                <c:pt idx="5">
                  <c:v>Nutrition and Portions</c:v>
                </c:pt>
                <c:pt idx="6">
                  <c:v>Quote Therapy</c:v>
                </c:pt>
                <c:pt idx="7">
                  <c:v>SMART Goals</c:v>
                </c:pt>
              </c:strCache>
            </c:strRef>
          </c:cat>
          <c:val>
            <c:numRef>
              <c:f>'UHP - Class Attendance'!$F$21:$F$28</c:f>
              <c:numCache>
                <c:formatCode>General</c:formatCode>
                <c:ptCount val="8"/>
                <c:pt idx="0">
                  <c:v>6</c:v>
                </c:pt>
                <c:pt idx="1">
                  <c:v>5</c:v>
                </c:pt>
                <c:pt idx="2">
                  <c:v>5</c:v>
                </c:pt>
                <c:pt idx="3">
                  <c:v>6</c:v>
                </c:pt>
                <c:pt idx="4">
                  <c:v>2</c:v>
                </c:pt>
                <c:pt idx="5">
                  <c:v>4</c:v>
                </c:pt>
                <c:pt idx="6">
                  <c:v>5</c:v>
                </c:pt>
                <c:pt idx="7">
                  <c:v>4</c:v>
                </c:pt>
              </c:numCache>
            </c:numRef>
          </c:val>
          <c:extLst>
            <c:ext xmlns:c16="http://schemas.microsoft.com/office/drawing/2014/chart" uri="{C3380CC4-5D6E-409C-BE32-E72D297353CC}">
              <c16:uniqueId val="{00000000-EB6C-924B-9BF4-34AB765CB6CF}"/>
            </c:ext>
          </c:extLst>
        </c:ser>
        <c:dLbls>
          <c:showLegendKey val="0"/>
          <c:showVal val="0"/>
          <c:showCatName val="0"/>
          <c:showSerName val="0"/>
          <c:showPercent val="0"/>
          <c:showBubbleSize val="0"/>
        </c:dLbls>
        <c:gapWidth val="52"/>
        <c:overlap val="-100"/>
        <c:axId val="1500131039"/>
        <c:axId val="1500157087"/>
      </c:barChart>
      <c:catAx>
        <c:axId val="1500131039"/>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mn-cs"/>
              </a:defRPr>
            </a:pPr>
            <a:endParaRPr lang="en-US"/>
          </a:p>
        </c:txPr>
        <c:crossAx val="1500157087"/>
        <c:crosses val="autoZero"/>
        <c:auto val="1"/>
        <c:lblAlgn val="ctr"/>
        <c:lblOffset val="100"/>
        <c:noMultiLvlLbl val="0"/>
      </c:catAx>
      <c:valAx>
        <c:axId val="150015708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mn-cs"/>
              </a:defRPr>
            </a:pPr>
            <a:endParaRPr lang="en-US"/>
          </a:p>
        </c:txPr>
        <c:crossAx val="1500131039"/>
        <c:crosses val="autoZero"/>
        <c:crossBetween val="between"/>
      </c:valAx>
      <c:spPr>
        <a:noFill/>
        <a:ln>
          <a:noFill/>
        </a:ln>
        <a:effectLst/>
      </c:spPr>
    </c:plotArea>
    <c:plotVisOnly val="1"/>
    <c:dispBlanksAs val="gap"/>
    <c:showDLblsOverMax val="0"/>
  </c:chart>
  <c:spPr>
    <a:solidFill>
      <a:schemeClr val="bg1"/>
    </a:solidFill>
    <a:ln w="50800" cap="flat" cmpd="sng" algn="ctr">
      <a:solidFill>
        <a:srgbClr val="FF0000"/>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066800" latinLnBrk="0">
      <a:spcBef>
        <a:spcPts val="1300"/>
      </a:spcBef>
      <a:defRPr sz="3600">
        <a:latin typeface="+mn-lt"/>
        <a:ea typeface="+mn-ea"/>
        <a:cs typeface="+mn-cs"/>
        <a:sym typeface="Arial"/>
      </a:defRPr>
    </a:lvl1pPr>
    <a:lvl2pPr indent="228600" defTabSz="1066800" latinLnBrk="0">
      <a:spcBef>
        <a:spcPts val="1300"/>
      </a:spcBef>
      <a:defRPr sz="3600">
        <a:latin typeface="+mn-lt"/>
        <a:ea typeface="+mn-ea"/>
        <a:cs typeface="+mn-cs"/>
        <a:sym typeface="Arial"/>
      </a:defRPr>
    </a:lvl2pPr>
    <a:lvl3pPr indent="457200" defTabSz="1066800" latinLnBrk="0">
      <a:spcBef>
        <a:spcPts val="1300"/>
      </a:spcBef>
      <a:defRPr sz="3600">
        <a:latin typeface="+mn-lt"/>
        <a:ea typeface="+mn-ea"/>
        <a:cs typeface="+mn-cs"/>
        <a:sym typeface="Arial"/>
      </a:defRPr>
    </a:lvl3pPr>
    <a:lvl4pPr indent="685800" defTabSz="1066800" latinLnBrk="0">
      <a:spcBef>
        <a:spcPts val="1300"/>
      </a:spcBef>
      <a:defRPr sz="3600">
        <a:latin typeface="+mn-lt"/>
        <a:ea typeface="+mn-ea"/>
        <a:cs typeface="+mn-cs"/>
        <a:sym typeface="Arial"/>
      </a:defRPr>
    </a:lvl4pPr>
    <a:lvl5pPr indent="914400" defTabSz="1066800" latinLnBrk="0">
      <a:spcBef>
        <a:spcPts val="1300"/>
      </a:spcBef>
      <a:defRPr sz="3600">
        <a:latin typeface="+mn-lt"/>
        <a:ea typeface="+mn-ea"/>
        <a:cs typeface="+mn-cs"/>
        <a:sym typeface="Arial"/>
      </a:defRPr>
    </a:lvl5pPr>
    <a:lvl6pPr indent="1143000" defTabSz="1066800" latinLnBrk="0">
      <a:spcBef>
        <a:spcPts val="1300"/>
      </a:spcBef>
      <a:defRPr sz="3600">
        <a:latin typeface="+mn-lt"/>
        <a:ea typeface="+mn-ea"/>
        <a:cs typeface="+mn-cs"/>
        <a:sym typeface="Arial"/>
      </a:defRPr>
    </a:lvl6pPr>
    <a:lvl7pPr indent="1371600" defTabSz="1066800" latinLnBrk="0">
      <a:spcBef>
        <a:spcPts val="1300"/>
      </a:spcBef>
      <a:defRPr sz="3600">
        <a:latin typeface="+mn-lt"/>
        <a:ea typeface="+mn-ea"/>
        <a:cs typeface="+mn-cs"/>
        <a:sym typeface="Arial"/>
      </a:defRPr>
    </a:lvl7pPr>
    <a:lvl8pPr indent="1600200" defTabSz="1066800" latinLnBrk="0">
      <a:spcBef>
        <a:spcPts val="1300"/>
      </a:spcBef>
      <a:defRPr sz="3600">
        <a:latin typeface="+mn-lt"/>
        <a:ea typeface="+mn-ea"/>
        <a:cs typeface="+mn-cs"/>
        <a:sym typeface="Arial"/>
      </a:defRPr>
    </a:lvl8pPr>
    <a:lvl9pPr indent="1828800" defTabSz="1066800" latinLnBrk="0">
      <a:spcBef>
        <a:spcPts val="1300"/>
      </a:spcBef>
      <a:defRPr sz="36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85800"/>
            <a:ext cx="51435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1883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920240" y="343747"/>
            <a:ext cx="34564320" cy="56303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63" tIns="182863" rIns="182863" bIns="182863" anchor="ctr"/>
          <a:lstStyle/>
          <a:p>
            <a:r>
              <a:t>Title Text</a:t>
            </a:r>
          </a:p>
        </p:txBody>
      </p:sp>
      <p:sp>
        <p:nvSpPr>
          <p:cNvPr id="3" name="Body Level One…"/>
          <p:cNvSpPr txBox="1">
            <a:spLocks noGrp="1"/>
          </p:cNvSpPr>
          <p:nvPr>
            <p:ph type="body" idx="1"/>
          </p:nvPr>
        </p:nvSpPr>
        <p:spPr>
          <a:xfrm>
            <a:off x="1920240" y="5974080"/>
            <a:ext cx="34564320" cy="196291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63" tIns="182863" rIns="182863" bIns="182863"/>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35316543" y="23314024"/>
            <a:ext cx="1169499" cy="1167961"/>
          </a:xfrm>
          <a:prstGeom prst="rect">
            <a:avLst/>
          </a:prstGeom>
          <a:ln w="12700">
            <a:miter lim="400000"/>
          </a:ln>
        </p:spPr>
        <p:txBody>
          <a:bodyPr wrap="none" lIns="182863" tIns="182863" rIns="182863" bIns="182863">
            <a:spAutoFit/>
          </a:bodyPr>
          <a:lstStyle>
            <a:lvl1pPr algn="r" defTabSz="2667000">
              <a:defRPr sz="56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1pPr>
      <a:lvl2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2pPr>
      <a:lvl3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3pPr>
      <a:lvl4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4pPr>
      <a:lvl5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5pPr>
      <a:lvl6pPr marL="0" marR="0" indent="4572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6pPr>
      <a:lvl7pPr marL="0" marR="0" indent="9144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7pPr>
      <a:lvl8pPr marL="0" marR="0" indent="13716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8pPr>
      <a:lvl9pPr marL="0" marR="0" indent="18288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9pPr>
    </p:titleStyle>
    <p:bodyStyle>
      <a:lvl1pPr marL="1363549" marR="0" indent="-136354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1pPr>
      <a:lvl2pPr marL="2892689" marR="0" indent="-132423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2pPr>
      <a:lvl3pPr marL="4339318" marR="0" indent="-1208768"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3pPr>
      <a:lvl4pPr marL="6192184" marR="0" indent="-1493184"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4pPr>
      <a:lvl5pPr marL="119083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5pPr>
      <a:lvl6pPr marL="123655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6pPr>
      <a:lvl7pPr marL="128227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7pPr>
      <a:lvl8pPr marL="132799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8pPr>
      <a:lvl9pPr marL="137371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9pPr>
    </p:bodyStyle>
    <p:otherStyle>
      <a:lvl1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1pPr>
      <a:lvl2pPr marL="0" marR="0" indent="1143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2pPr>
      <a:lvl3pPr marL="0" marR="0" indent="2286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3pPr>
      <a:lvl4pPr marL="0" marR="0" indent="3429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4pPr>
      <a:lvl5pPr marL="0" marR="0" indent="4572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5pPr>
      <a:lvl6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6pPr>
      <a:lvl7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7pPr>
      <a:lvl8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8pPr>
      <a:lvl9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1.tif"/><Relationship Id="rId7"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10" Type="http://schemas.openxmlformats.org/officeDocument/2006/relationships/chart" Target="../charts/chart3.xml"/><Relationship Id="rId4" Type="http://schemas.openxmlformats.org/officeDocument/2006/relationships/image" Target="../media/image2.tiff"/><Relationship Id="rId9"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descr="Image">
            <a:extLst>
              <a:ext uri="{FF2B5EF4-FFF2-40B4-BE49-F238E27FC236}">
                <a16:creationId xmlns:a16="http://schemas.microsoft.com/office/drawing/2014/main" id="{017F859C-343C-5D49-AE38-61AFFDAE36A5}"/>
              </a:ext>
            </a:extLst>
          </p:cNvPr>
          <p:cNvPicPr>
            <a:picLocks noChangeAspect="1"/>
          </p:cNvPicPr>
          <p:nvPr/>
        </p:nvPicPr>
        <p:blipFill>
          <a:blip r:embed="rId3"/>
          <a:stretch>
            <a:fillRect/>
          </a:stretch>
        </p:blipFill>
        <p:spPr>
          <a:xfrm>
            <a:off x="34187193" y="785658"/>
            <a:ext cx="3673251" cy="2754633"/>
          </a:xfrm>
          <a:prstGeom prst="rect">
            <a:avLst/>
          </a:prstGeom>
          <a:ln w="12700">
            <a:miter lim="400000"/>
          </a:ln>
        </p:spPr>
      </p:pic>
      <p:pic>
        <p:nvPicPr>
          <p:cNvPr id="2" name="Picture 1">
            <a:extLst>
              <a:ext uri="{FF2B5EF4-FFF2-40B4-BE49-F238E27FC236}">
                <a16:creationId xmlns:a16="http://schemas.microsoft.com/office/drawing/2014/main" id="{8619ADD6-719D-1D45-B204-C3769122AB7D}"/>
              </a:ext>
            </a:extLst>
          </p:cNvPr>
          <p:cNvPicPr>
            <a:picLocks noChangeAspect="1"/>
          </p:cNvPicPr>
          <p:nvPr/>
        </p:nvPicPr>
        <p:blipFill rotWithShape="1">
          <a:blip r:embed="rId4"/>
          <a:srcRect l="1" t="14182" r="1548"/>
          <a:stretch/>
        </p:blipFill>
        <p:spPr>
          <a:xfrm>
            <a:off x="1339046" y="607484"/>
            <a:ext cx="5994442" cy="5225234"/>
          </a:xfrm>
          <a:prstGeom prst="rect">
            <a:avLst/>
          </a:prstGeom>
        </p:spPr>
      </p:pic>
      <p:sp>
        <p:nvSpPr>
          <p:cNvPr id="20" name="Please Insert Your Poster Title Here"/>
          <p:cNvSpPr txBox="1">
            <a:spLocks noGrp="1"/>
          </p:cNvSpPr>
          <p:nvPr>
            <p:ph type="title" idx="4294967295"/>
          </p:nvPr>
        </p:nvSpPr>
        <p:spPr>
          <a:xfrm>
            <a:off x="0" y="1222375"/>
            <a:ext cx="38404800" cy="1822451"/>
          </a:xfrm>
          <a:prstGeom prst="rect">
            <a:avLst/>
          </a:prstGeom>
        </p:spPr>
        <p:txBody>
          <a:bodyPr>
            <a:normAutofit fontScale="90000"/>
          </a:bodyPr>
          <a:lstStyle>
            <a:lvl1pPr>
              <a:defRPr sz="8800" b="1"/>
            </a:lvl1pPr>
          </a:lstStyle>
          <a:p>
            <a:r>
              <a:rPr lang="en-US" dirty="0"/>
              <a:t>Welcome One, Welcome Wall:</a:t>
            </a:r>
            <a:br>
              <a:rPr lang="en-US" dirty="0"/>
            </a:br>
            <a:r>
              <a:rPr lang="en-US" sz="6000" dirty="0"/>
              <a:t>Increasing Self-Efficacy Through Targeted Health Classes, </a:t>
            </a:r>
            <a:br>
              <a:rPr lang="en-US" sz="6000" dirty="0"/>
            </a:br>
            <a:r>
              <a:rPr lang="en-US" sz="6000" dirty="0"/>
              <a:t>Group Activities, and Mindfulness Workshops</a:t>
            </a:r>
            <a:endParaRPr dirty="0"/>
          </a:p>
        </p:txBody>
      </p:sp>
      <p:sp>
        <p:nvSpPr>
          <p:cNvPr id="21" name="Abstract…"/>
          <p:cNvSpPr txBox="1"/>
          <p:nvPr/>
        </p:nvSpPr>
        <p:spPr>
          <a:xfrm>
            <a:off x="777876" y="4310042"/>
            <a:ext cx="8847647" cy="14683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759" tIns="92759" rIns="92759" bIns="92759">
            <a:spAutoFit/>
          </a:bodyPr>
          <a:lstStyle/>
          <a:p>
            <a:pPr defTabSz="1507595">
              <a:defRPr sz="3200" b="1">
                <a:solidFill>
                  <a:srgbClr val="990000"/>
                </a:solidFill>
              </a:defRPr>
            </a:pPr>
            <a:r>
              <a:rPr lang="en-US" dirty="0">
                <a:solidFill>
                  <a:srgbClr val="FF0000"/>
                </a:solidFill>
              </a:rPr>
              <a:t>Welcome House of Northern Kentucky</a:t>
            </a:r>
          </a:p>
          <a:p>
            <a:pPr defTabSz="1507595">
              <a:defRPr sz="2200"/>
            </a:pPr>
            <a:r>
              <a:rPr lang="en-US" dirty="0"/>
              <a:t>Welcome House of Northern Kentucky is well-known for its emergency shelter located in Covington, KY. It can accommodate approximately 30 homeless women and children, and there is no limit on the length of stay. In addition to shelter, residents are offered warm meals, personal hygiene products, and transportation and referral services. Medical volunteers come on Mondays to help clients stay on top of their health, and there are staff members and various volunteers available around-the-clock.</a:t>
            </a:r>
          </a:p>
          <a:p>
            <a:pPr defTabSz="1507595">
              <a:defRPr sz="3200" b="1">
                <a:solidFill>
                  <a:srgbClr val="990000"/>
                </a:solidFill>
              </a:defRPr>
            </a:pPr>
            <a:endParaRPr lang="en-US" dirty="0"/>
          </a:p>
          <a:p>
            <a:pPr defTabSz="1507595">
              <a:defRPr sz="3200" b="1">
                <a:solidFill>
                  <a:srgbClr val="990000"/>
                </a:solidFill>
              </a:defRPr>
            </a:pPr>
            <a:r>
              <a:rPr lang="en-US" dirty="0">
                <a:solidFill>
                  <a:srgbClr val="FF0000"/>
                </a:solidFill>
              </a:rPr>
              <a:t>Services</a:t>
            </a:r>
            <a:endParaRPr dirty="0">
              <a:solidFill>
                <a:srgbClr val="FF0000"/>
              </a:solidFill>
            </a:endParaRPr>
          </a:p>
          <a:p>
            <a:pPr defTabSz="1507595">
              <a:defRPr sz="2200"/>
            </a:pPr>
            <a:r>
              <a:rPr lang="en-US" dirty="0"/>
              <a:t>Beyond emergency shelter, Welcome House of Northern Kentucky collaborates with the community to provide a wide array of services.</a:t>
            </a:r>
          </a:p>
          <a:p>
            <a:pPr defTabSz="1507595">
              <a:defRPr sz="2200"/>
            </a:pPr>
            <a:endParaRPr lang="en-US" dirty="0"/>
          </a:p>
          <a:p>
            <a:pPr marL="342900" indent="-342900" defTabSz="1507595">
              <a:buFont typeface="Arial" panose="020B0604020202020204" pitchFamily="34" charset="0"/>
              <a:buChar char="•"/>
              <a:defRPr sz="2200"/>
            </a:pPr>
            <a:r>
              <a:rPr lang="en-US" b="1" dirty="0">
                <a:solidFill>
                  <a:srgbClr val="C00000"/>
                </a:solidFill>
              </a:rPr>
              <a:t>Housing</a:t>
            </a:r>
            <a:r>
              <a:rPr lang="en-US" dirty="0"/>
              <a:t>: temporary and permanent supportive housing, rapid re-housing</a:t>
            </a:r>
          </a:p>
          <a:p>
            <a:pPr marL="342900" indent="-342900" defTabSz="1507595">
              <a:buFont typeface="Arial" panose="020B0604020202020204" pitchFamily="34" charset="0"/>
              <a:buChar char="•"/>
              <a:defRPr sz="2200"/>
            </a:pPr>
            <a:endParaRPr lang="en-US" dirty="0"/>
          </a:p>
          <a:p>
            <a:pPr marL="342900" indent="-342900" defTabSz="1507595">
              <a:buFont typeface="Arial" panose="020B0604020202020204" pitchFamily="34" charset="0"/>
              <a:buChar char="•"/>
              <a:defRPr sz="2200"/>
            </a:pPr>
            <a:r>
              <a:rPr lang="en-US" b="1" dirty="0">
                <a:solidFill>
                  <a:srgbClr val="C00000"/>
                </a:solidFill>
              </a:rPr>
              <a:t>Service coordination</a:t>
            </a:r>
            <a:r>
              <a:rPr lang="en-US" dirty="0"/>
              <a:t>: assessment, outreach, case planning, financial education/budgeting, housing counseling, employment support, community referrals</a:t>
            </a:r>
          </a:p>
          <a:p>
            <a:pPr marL="342900" indent="-342900" defTabSz="1507595">
              <a:buFont typeface="Arial" panose="020B0604020202020204" pitchFamily="34" charset="0"/>
              <a:buChar char="•"/>
              <a:defRPr sz="2200"/>
            </a:pPr>
            <a:endParaRPr lang="en-US" dirty="0"/>
          </a:p>
          <a:p>
            <a:pPr marL="342900" indent="-342900" defTabSz="1507595">
              <a:buFont typeface="Arial" panose="020B0604020202020204" pitchFamily="34" charset="0"/>
              <a:buChar char="•"/>
              <a:defRPr sz="2200"/>
            </a:pPr>
            <a:r>
              <a:rPr lang="en-US" b="1" dirty="0">
                <a:solidFill>
                  <a:srgbClr val="C00000"/>
                </a:solidFill>
              </a:rPr>
              <a:t>Outreach and stability</a:t>
            </a:r>
            <a:r>
              <a:rPr lang="en-US" dirty="0"/>
              <a:t>: payee programs, mobile homeless outreach</a:t>
            </a:r>
          </a:p>
          <a:p>
            <a:pPr marL="342900" indent="-342900" defTabSz="1507595">
              <a:buFont typeface="Arial" panose="020B0604020202020204" pitchFamily="34" charset="0"/>
              <a:buChar char="•"/>
              <a:defRPr sz="2200"/>
            </a:pPr>
            <a:endParaRPr lang="en-US" dirty="0"/>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endParaRPr lang="en-US" dirty="0">
              <a:solidFill>
                <a:srgbClr val="FF0000"/>
              </a:solidFill>
            </a:endParaRPr>
          </a:p>
        </p:txBody>
      </p:sp>
      <p:sp>
        <p:nvSpPr>
          <p:cNvPr id="22" name="Methods…"/>
          <p:cNvSpPr txBox="1"/>
          <p:nvPr/>
        </p:nvSpPr>
        <p:spPr>
          <a:xfrm>
            <a:off x="9869999" y="3856975"/>
            <a:ext cx="9300341" cy="71123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759" tIns="92759" rIns="92759" bIns="92759">
            <a:spAutoFit/>
          </a:bodyPr>
          <a:lstStyle/>
          <a:p>
            <a:pPr defTabSz="1507595">
              <a:defRPr sz="2200"/>
            </a:pPr>
            <a:endParaRPr lang="en-US" dirty="0"/>
          </a:p>
          <a:p>
            <a:pPr defTabSz="1507595">
              <a:defRPr sz="3200" b="1">
                <a:solidFill>
                  <a:srgbClr val="990000"/>
                </a:solidFill>
              </a:defRPr>
            </a:pPr>
            <a:r>
              <a:rPr lang="en-US" dirty="0">
                <a:solidFill>
                  <a:srgbClr val="FF0000"/>
                </a:solidFill>
              </a:rPr>
              <a:t>Interest Inventory Data</a:t>
            </a:r>
          </a:p>
          <a:p>
            <a:pPr defTabSz="1507595">
              <a:defRPr sz="2200"/>
            </a:pPr>
            <a:r>
              <a:rPr lang="en-US" dirty="0"/>
              <a:t>During the first couple weeks, Interest Inventory surveys were administered to all current Welcome House residents to gauge what health, group, and mindfulness activities would engage them the most. These surveys asked questions regarding</a:t>
            </a:r>
          </a:p>
          <a:p>
            <a:pPr defTabSz="1507595">
              <a:defRPr sz="2200"/>
            </a:pPr>
            <a:endParaRPr lang="en-US" dirty="0"/>
          </a:p>
          <a:p>
            <a:pPr marL="342900" indent="-342900" defTabSz="1507595">
              <a:buFont typeface="Arial" panose="020B0604020202020204" pitchFamily="34" charset="0"/>
              <a:buChar char="•"/>
              <a:defRPr sz="2200"/>
            </a:pPr>
            <a:r>
              <a:rPr lang="en-US" dirty="0"/>
              <a:t>health topics</a:t>
            </a:r>
          </a:p>
          <a:p>
            <a:pPr marL="342900" indent="-342900" defTabSz="1507595">
              <a:buFont typeface="Arial" panose="020B0604020202020204" pitchFamily="34" charset="0"/>
              <a:buChar char="•"/>
              <a:defRPr sz="2200"/>
            </a:pPr>
            <a:r>
              <a:rPr lang="en-US" dirty="0"/>
              <a:t>mindfulness activities</a:t>
            </a:r>
          </a:p>
          <a:p>
            <a:pPr marL="342900" indent="-342900" defTabSz="1507595">
              <a:buFont typeface="Arial" panose="020B0604020202020204" pitchFamily="34" charset="0"/>
              <a:buChar char="•"/>
              <a:defRPr sz="2200"/>
            </a:pPr>
            <a:r>
              <a:rPr lang="en-US" dirty="0"/>
              <a:t>group activities</a:t>
            </a:r>
          </a:p>
          <a:p>
            <a:pPr marL="342900" indent="-342900" defTabSz="1507595">
              <a:buFont typeface="Arial" panose="020B0604020202020204" pitchFamily="34" charset="0"/>
              <a:buChar char="•"/>
              <a:defRPr sz="2200"/>
            </a:pPr>
            <a:r>
              <a:rPr lang="en-US" dirty="0"/>
              <a:t>activities for kids</a:t>
            </a:r>
          </a:p>
          <a:p>
            <a:pPr marL="342900" indent="-342900" defTabSz="1507595">
              <a:buFont typeface="Arial" panose="020B0604020202020204" pitchFamily="34" charset="0"/>
              <a:buChar char="•"/>
              <a:defRPr sz="2200"/>
            </a:pPr>
            <a:r>
              <a:rPr lang="en-US" dirty="0"/>
              <a:t>favorite hobbies</a:t>
            </a:r>
          </a:p>
          <a:p>
            <a:pPr marL="342900" indent="-342900" defTabSz="1507595">
              <a:buFont typeface="Arial" panose="020B0604020202020204" pitchFamily="34" charset="0"/>
              <a:buChar char="•"/>
              <a:defRPr sz="2200"/>
            </a:pPr>
            <a:r>
              <a:rPr lang="en-US" dirty="0"/>
              <a:t>what residents liked the most about themselves</a:t>
            </a:r>
          </a:p>
          <a:p>
            <a:pPr marL="342900" indent="-342900" defTabSz="1507595">
              <a:buFont typeface="Arial" panose="020B0604020202020204" pitchFamily="34" charset="0"/>
              <a:buChar char="•"/>
              <a:defRPr sz="2200"/>
            </a:pPr>
            <a:endParaRPr lang="en-US" dirty="0"/>
          </a:p>
          <a:p>
            <a:pPr defTabSz="1507595">
              <a:defRPr sz="2200"/>
            </a:pPr>
            <a:r>
              <a:rPr lang="en-US" dirty="0"/>
              <a:t>Residents responded most frequently about health topics and mindfulness activities (see Figure 1). Notably, they overwhelmingly requested information on emotional resilience. The inventory results were used to guide the first few weeks of classes, but as I got to know the Welcome House residents more, they more directly dictated what we’d do the following weeks!</a:t>
            </a:r>
          </a:p>
        </p:txBody>
      </p:sp>
      <p:sp>
        <p:nvSpPr>
          <p:cNvPr id="23" name="Results…"/>
          <p:cNvSpPr txBox="1"/>
          <p:nvPr/>
        </p:nvSpPr>
        <p:spPr>
          <a:xfrm>
            <a:off x="20087616" y="9839856"/>
            <a:ext cx="8725674" cy="15052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759" tIns="92759" rIns="92759" bIns="92759">
            <a:spAutoFit/>
          </a:bodyPr>
          <a:lstStyle/>
          <a:p>
            <a:pPr defTabSz="1507595">
              <a:defRPr sz="3200" b="1">
                <a:solidFill>
                  <a:srgbClr val="990000"/>
                </a:solidFill>
              </a:defRPr>
            </a:pPr>
            <a:r>
              <a:rPr lang="en-US" dirty="0">
                <a:solidFill>
                  <a:srgbClr val="FF0000"/>
                </a:solidFill>
              </a:rPr>
              <a:t>Health Education</a:t>
            </a:r>
          </a:p>
          <a:p>
            <a:pPr defTabSz="1507595">
              <a:defRPr sz="2200"/>
            </a:pPr>
            <a:r>
              <a:rPr lang="en-US" dirty="0"/>
              <a:t>Monday through Thursdays I held classes, activities, and workshops in the evenings:</a:t>
            </a:r>
          </a:p>
          <a:p>
            <a:pPr defTabSz="1507595">
              <a:defRPr sz="2200"/>
            </a:pPr>
            <a:endParaRPr lang="en-US" dirty="0"/>
          </a:p>
          <a:p>
            <a:pPr marL="342900" indent="-342900" defTabSz="1507595">
              <a:buFont typeface="Arial" panose="020B0604020202020204" pitchFamily="34" charset="0"/>
              <a:buChar char="•"/>
              <a:defRPr sz="2200"/>
            </a:pPr>
            <a:r>
              <a:rPr lang="en-US" b="1" dirty="0">
                <a:solidFill>
                  <a:srgbClr val="C00000"/>
                </a:solidFill>
              </a:rPr>
              <a:t>Mondays</a:t>
            </a:r>
            <a:r>
              <a:rPr lang="en-US" dirty="0"/>
              <a:t>: Health Class</a:t>
            </a:r>
          </a:p>
          <a:p>
            <a:pPr marL="342900" indent="-342900" defTabSz="1507595">
              <a:buFont typeface="Arial" panose="020B0604020202020204" pitchFamily="34" charset="0"/>
              <a:buChar char="•"/>
              <a:defRPr sz="2200"/>
            </a:pPr>
            <a:r>
              <a:rPr lang="en-US" b="1" dirty="0">
                <a:solidFill>
                  <a:srgbClr val="C00000"/>
                </a:solidFill>
              </a:rPr>
              <a:t>Tuesdays</a:t>
            </a:r>
            <a:r>
              <a:rPr lang="en-US" dirty="0"/>
              <a:t>: Group Activity</a:t>
            </a:r>
          </a:p>
          <a:p>
            <a:pPr marL="342900" indent="-342900" defTabSz="1507595">
              <a:buFont typeface="Arial" panose="020B0604020202020204" pitchFamily="34" charset="0"/>
              <a:buChar char="•"/>
              <a:defRPr sz="2200"/>
            </a:pPr>
            <a:r>
              <a:rPr lang="en-US" b="1" dirty="0">
                <a:solidFill>
                  <a:srgbClr val="C00000"/>
                </a:solidFill>
              </a:rPr>
              <a:t>Wednesdays</a:t>
            </a:r>
            <a:r>
              <a:rPr lang="en-US" dirty="0"/>
              <a:t>: Mindfulness Workshop</a:t>
            </a:r>
          </a:p>
          <a:p>
            <a:pPr marL="342900" indent="-342900" defTabSz="1507595">
              <a:buFont typeface="Arial" panose="020B0604020202020204" pitchFamily="34" charset="0"/>
              <a:buChar char="•"/>
              <a:defRPr sz="2200"/>
            </a:pPr>
            <a:r>
              <a:rPr lang="en-US" b="1" dirty="0">
                <a:solidFill>
                  <a:srgbClr val="C00000"/>
                </a:solidFill>
              </a:rPr>
              <a:t>Thursdays</a:t>
            </a:r>
            <a:r>
              <a:rPr lang="en-US" dirty="0"/>
              <a:t>: Kids’ Activity and/or Group Activity</a:t>
            </a:r>
          </a:p>
          <a:p>
            <a:pPr marL="342900" indent="-342900" defTabSz="1507595">
              <a:buFont typeface="Arial" panose="020B0604020202020204" pitchFamily="34" charset="0"/>
              <a:buChar char="•"/>
              <a:defRPr sz="2200"/>
            </a:pPr>
            <a:endParaRPr lang="en-US" dirty="0"/>
          </a:p>
          <a:p>
            <a:pPr defTabSz="1507595">
              <a:defRPr sz="2200"/>
            </a:pPr>
            <a:r>
              <a:rPr lang="en-US" dirty="0">
                <a:solidFill>
                  <a:schemeClr val="tx1"/>
                </a:solidFill>
              </a:rPr>
              <a:t>Before and afterwards I held Open Hours. During this time, I was a resource for Welcome House residents to talk about health concerns, vent about the stresses of living in the shelter, or just “shoot the breeze”. For classes, I challenged myself to actively involve residents in the day’s activities – and I quickly learned that </a:t>
            </a:r>
            <a:r>
              <a:rPr lang="en-US" b="1" dirty="0">
                <a:solidFill>
                  <a:srgbClr val="FF0000"/>
                </a:solidFill>
              </a:rPr>
              <a:t>EMPOWERMENT</a:t>
            </a:r>
            <a:r>
              <a:rPr lang="en-US" dirty="0">
                <a:solidFill>
                  <a:schemeClr val="tx1"/>
                </a:solidFill>
              </a:rPr>
              <a:t> was t</a:t>
            </a:r>
            <a:r>
              <a:rPr lang="en-US" dirty="0"/>
              <a:t>he best way to engage them! For example, residents loved to </a:t>
            </a:r>
          </a:p>
          <a:p>
            <a:pPr defTabSz="1507595">
              <a:defRPr sz="2200"/>
            </a:pPr>
            <a:endParaRPr lang="en-US" dirty="0"/>
          </a:p>
          <a:p>
            <a:pPr marL="342900" indent="-342900" defTabSz="1507595">
              <a:buFont typeface="Arial" panose="020B0604020202020204" pitchFamily="34" charset="0"/>
              <a:buChar char="•"/>
              <a:defRPr sz="2200"/>
            </a:pPr>
            <a:r>
              <a:rPr lang="en-US" dirty="0"/>
              <a:t>supply music</a:t>
            </a:r>
          </a:p>
          <a:p>
            <a:pPr marL="342900" indent="-342900" defTabSz="1507595">
              <a:buFont typeface="Arial" panose="020B0604020202020204" pitchFamily="34" charset="0"/>
              <a:buChar char="•"/>
              <a:defRPr sz="2200"/>
            </a:pPr>
            <a:r>
              <a:rPr lang="en-US" dirty="0"/>
              <a:t>offer insights (quotes, books, cooking tips)</a:t>
            </a:r>
          </a:p>
          <a:p>
            <a:pPr marL="342900" indent="-342900" defTabSz="1507595">
              <a:buFont typeface="Arial" panose="020B0604020202020204" pitchFamily="34" charset="0"/>
              <a:buChar char="•"/>
              <a:defRPr sz="2200"/>
            </a:pPr>
            <a:r>
              <a:rPr lang="en-US" dirty="0"/>
              <a:t>design worksheets</a:t>
            </a:r>
          </a:p>
          <a:p>
            <a:pPr marL="342900" indent="-342900" defTabSz="1507595">
              <a:buFont typeface="Arial" panose="020B0604020202020204" pitchFamily="34" charset="0"/>
              <a:buChar char="•"/>
              <a:defRPr sz="2200"/>
            </a:pPr>
            <a:r>
              <a:rPr lang="en-US" dirty="0"/>
              <a:t>lead meditations, and</a:t>
            </a:r>
          </a:p>
          <a:p>
            <a:pPr marL="342900" indent="-342900" defTabSz="1507595">
              <a:buFont typeface="Arial" panose="020B0604020202020204" pitchFamily="34" charset="0"/>
              <a:buChar char="•"/>
              <a:defRPr sz="2200"/>
            </a:pPr>
            <a:r>
              <a:rPr lang="en-US" dirty="0"/>
              <a:t>suggest and direct activities</a:t>
            </a:r>
          </a:p>
          <a:p>
            <a:pPr defTabSz="1507595">
              <a:defRPr sz="2200"/>
            </a:pPr>
            <a:endParaRPr lang="en-US" dirty="0"/>
          </a:p>
          <a:p>
            <a:pPr defTabSz="1507595">
              <a:defRPr sz="2200"/>
            </a:pPr>
            <a:r>
              <a:rPr lang="en-US" dirty="0"/>
              <a:t>One of the most gratifying things was seeing them passionately pursue their interests without hesitation, from yoga to religion to even bug-catching! It was also incredible to watch them working together to solve problems. For example, during our SMART Goals session, Welcome House residents brainstormed together on ways to achieve their aims and keep accountable. </a:t>
            </a:r>
          </a:p>
          <a:p>
            <a:pPr defTabSz="1507595">
              <a:defRPr sz="2200"/>
            </a:pPr>
            <a:endParaRPr lang="en-US" dirty="0"/>
          </a:p>
          <a:p>
            <a:pPr defTabSz="1507595">
              <a:defRPr sz="3200" b="1">
                <a:solidFill>
                  <a:srgbClr val="990000"/>
                </a:solidFill>
              </a:defRPr>
            </a:pPr>
            <a:r>
              <a:rPr lang="en-US" dirty="0">
                <a:solidFill>
                  <a:srgbClr val="FF0000"/>
                </a:solidFill>
              </a:rPr>
              <a:t>The Welcome House “Welcome Wall”</a:t>
            </a:r>
            <a:endParaRPr dirty="0">
              <a:solidFill>
                <a:srgbClr val="FF0000"/>
              </a:solidFill>
            </a:endParaRPr>
          </a:p>
          <a:p>
            <a:pPr defTabSz="1507595">
              <a:defRPr sz="2200"/>
            </a:pPr>
            <a:r>
              <a:rPr lang="en-US" dirty="0"/>
              <a:t>At the end of the summer, I posted a bulletin board with various mementos from my time at Welcome House. I included things like</a:t>
            </a:r>
          </a:p>
          <a:p>
            <a:pPr defTabSz="1507595">
              <a:defRPr sz="2200"/>
            </a:pPr>
            <a:endParaRPr lang="en-US" dirty="0"/>
          </a:p>
          <a:p>
            <a:pPr marL="342900" indent="-342900" defTabSz="1507595">
              <a:buFont typeface="Arial" panose="020B0604020202020204" pitchFamily="34" charset="0"/>
              <a:buChar char="•"/>
              <a:defRPr sz="2200"/>
            </a:pPr>
            <a:r>
              <a:rPr lang="en-US" dirty="0"/>
              <a:t>favorite quotes</a:t>
            </a:r>
          </a:p>
          <a:p>
            <a:pPr marL="342900" indent="-342900" defTabSz="1507595">
              <a:buFont typeface="Arial" panose="020B0604020202020204" pitchFamily="34" charset="0"/>
              <a:buChar char="•"/>
              <a:defRPr sz="2200"/>
            </a:pPr>
            <a:r>
              <a:rPr lang="en-US" dirty="0"/>
              <a:t>intentions from mindfulness classes</a:t>
            </a:r>
          </a:p>
          <a:p>
            <a:pPr marL="342900" indent="-342900" defTabSz="1507595">
              <a:buFont typeface="Arial" panose="020B0604020202020204" pitchFamily="34" charset="0"/>
              <a:buChar char="•"/>
              <a:defRPr sz="2200"/>
            </a:pPr>
            <a:r>
              <a:rPr lang="en-US" dirty="0"/>
              <a:t>artwork</a:t>
            </a:r>
          </a:p>
          <a:p>
            <a:pPr marL="342900" indent="-342900" defTabSz="1507595">
              <a:buFont typeface="Arial" panose="020B0604020202020204" pitchFamily="34" charset="0"/>
              <a:buChar char="•"/>
              <a:defRPr sz="2200"/>
            </a:pPr>
            <a:r>
              <a:rPr lang="en-US" dirty="0"/>
              <a:t>hobbies and talents,</a:t>
            </a:r>
          </a:p>
          <a:p>
            <a:pPr marL="342900" indent="-342900" defTabSz="1507595">
              <a:buFont typeface="Arial" panose="020B0604020202020204" pitchFamily="34" charset="0"/>
              <a:buChar char="•"/>
              <a:defRPr sz="2200"/>
            </a:pPr>
            <a:r>
              <a:rPr lang="en-US" dirty="0"/>
              <a:t>goals, and</a:t>
            </a:r>
          </a:p>
          <a:p>
            <a:pPr marL="342900" indent="-342900" defTabSz="1507595">
              <a:buFont typeface="Arial" panose="020B0604020202020204" pitchFamily="34" charset="0"/>
              <a:buChar char="•"/>
              <a:defRPr sz="2200"/>
            </a:pPr>
            <a:r>
              <a:rPr lang="en-US" dirty="0"/>
              <a:t>photographs</a:t>
            </a:r>
          </a:p>
          <a:p>
            <a:pPr marL="342900" indent="-342900" defTabSz="1507595">
              <a:buFont typeface="Arial" panose="020B0604020202020204" pitchFamily="34" charset="0"/>
              <a:buChar char="•"/>
              <a:defRPr sz="2200"/>
            </a:pPr>
            <a:endParaRPr lang="en-US" dirty="0"/>
          </a:p>
          <a:p>
            <a:pPr defTabSz="1507595">
              <a:defRPr sz="2200"/>
            </a:pPr>
            <a:r>
              <a:rPr lang="en-US" dirty="0"/>
              <a:t>Hopefully this will remind residents of their diversity and resilience – and inspire them the same way they inspired me this summer!</a:t>
            </a:r>
          </a:p>
        </p:txBody>
      </p:sp>
      <p:sp>
        <p:nvSpPr>
          <p:cNvPr id="24" name="Rectangle"/>
          <p:cNvSpPr/>
          <p:nvPr/>
        </p:nvSpPr>
        <p:spPr>
          <a:xfrm>
            <a:off x="533400" y="607483"/>
            <a:ext cx="37338000" cy="24388234"/>
          </a:xfrm>
          <a:prstGeom prst="rect">
            <a:avLst/>
          </a:prstGeom>
          <a:ln w="88900">
            <a:solidFill>
              <a:srgbClr val="FF0000"/>
            </a:solidFill>
          </a:ln>
        </p:spPr>
        <p:txBody>
          <a:bodyPr lIns="53339" tIns="53339" rIns="53339" bIns="53339" anchor="ctr"/>
          <a:lstStyle/>
          <a:p>
            <a:pPr algn="ctr" defTabSz="1507595">
              <a:defRPr sz="6000">
                <a:solidFill>
                  <a:srgbClr val="FF0000"/>
                </a:solidFill>
              </a:defRPr>
            </a:pPr>
            <a:endParaRPr/>
          </a:p>
        </p:txBody>
      </p:sp>
      <p:sp>
        <p:nvSpPr>
          <p:cNvPr id="26" name="Firstname I. Lastname1, Firstname I. Lastname2, Firstname I. Lastname3"/>
          <p:cNvSpPr txBox="1"/>
          <p:nvPr/>
        </p:nvSpPr>
        <p:spPr>
          <a:xfrm>
            <a:off x="66674" y="3458260"/>
            <a:ext cx="38404800" cy="6182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2759" tIns="92759" rIns="92759" bIns="92759">
            <a:spAutoFit/>
          </a:bodyPr>
          <a:lstStyle/>
          <a:p>
            <a:pPr algn="ctr" defTabSz="1507595">
              <a:spcBef>
                <a:spcPts val="2200"/>
              </a:spcBef>
              <a:defRPr sz="3600" b="1"/>
            </a:pPr>
            <a:r>
              <a:rPr lang="en-US" sz="2800" dirty="0"/>
              <a:t>Meghan St John, University of Cincinnati College of Medicine</a:t>
            </a:r>
            <a:endParaRPr sz="2800" dirty="0"/>
          </a:p>
        </p:txBody>
      </p:sp>
      <p:sp>
        <p:nvSpPr>
          <p:cNvPr id="31" name="Conclusion…"/>
          <p:cNvSpPr txBox="1"/>
          <p:nvPr/>
        </p:nvSpPr>
        <p:spPr>
          <a:xfrm>
            <a:off x="28969660" y="3856752"/>
            <a:ext cx="8520357" cy="212700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759" tIns="92759" rIns="92759" bIns="92759">
            <a:spAutoFit/>
          </a:bodyPr>
          <a:lstStyle/>
          <a:p>
            <a:pPr defTabSz="1507595">
              <a:defRPr sz="3200" b="1">
                <a:solidFill>
                  <a:srgbClr val="990000"/>
                </a:solidFill>
              </a:defRPr>
            </a:pPr>
            <a:r>
              <a:rPr lang="en-US" dirty="0">
                <a:solidFill>
                  <a:srgbClr val="FF0000"/>
                </a:solidFill>
              </a:rPr>
              <a:t>Community Engagement</a:t>
            </a:r>
          </a:p>
          <a:p>
            <a:pPr defTabSz="1507595">
              <a:defRPr sz="2200"/>
            </a:pPr>
            <a:r>
              <a:rPr lang="en-US" dirty="0"/>
              <a:t>This summer I collaborated with my fellow UHP interns and UCCOM classmates to bring a wide array of activities to Welcome House! Highlights include</a:t>
            </a:r>
          </a:p>
          <a:p>
            <a:pPr defTabSz="1507595">
              <a:defRPr sz="2200"/>
            </a:pPr>
            <a:endParaRPr lang="en-US" dirty="0"/>
          </a:p>
          <a:p>
            <a:pPr marL="342900" indent="-342900" defTabSz="1507595">
              <a:buFont typeface="Arial" panose="020B0604020202020204" pitchFamily="34" charset="0"/>
              <a:buChar char="•"/>
              <a:defRPr sz="2200"/>
            </a:pPr>
            <a:r>
              <a:rPr lang="en-US" b="1" dirty="0">
                <a:solidFill>
                  <a:srgbClr val="C00000"/>
                </a:solidFill>
              </a:rPr>
              <a:t>Aromatherapy and Art Therapy </a:t>
            </a:r>
            <a:r>
              <a:rPr lang="en-US" dirty="0"/>
              <a:t>with Julie </a:t>
            </a:r>
            <a:r>
              <a:rPr lang="en-US" dirty="0" err="1"/>
              <a:t>Lavey</a:t>
            </a:r>
            <a:r>
              <a:rPr lang="en-US" dirty="0"/>
              <a:t> (Tender Mercies)</a:t>
            </a:r>
          </a:p>
          <a:p>
            <a:pPr marL="342900" indent="-342900" defTabSz="1507595">
              <a:buFont typeface="Arial" panose="020B0604020202020204" pitchFamily="34" charset="0"/>
              <a:buChar char="•"/>
              <a:defRPr sz="2200"/>
            </a:pPr>
            <a:r>
              <a:rPr lang="en-US" b="1" dirty="0">
                <a:solidFill>
                  <a:srgbClr val="C00000"/>
                </a:solidFill>
              </a:rPr>
              <a:t>Teaching Kitchen</a:t>
            </a:r>
            <a:r>
              <a:rPr lang="en-US" dirty="0"/>
              <a:t> with </a:t>
            </a:r>
            <a:r>
              <a:rPr lang="en-US" dirty="0" err="1"/>
              <a:t>Ajit</a:t>
            </a:r>
            <a:r>
              <a:rPr lang="en-US" dirty="0"/>
              <a:t> Deshpande (UCCOM M2)</a:t>
            </a:r>
          </a:p>
          <a:p>
            <a:pPr marL="342900" indent="-342900" defTabSz="1507595">
              <a:buFont typeface="Arial" panose="020B0604020202020204" pitchFamily="34" charset="0"/>
              <a:buChar char="•"/>
              <a:defRPr sz="2200"/>
            </a:pPr>
            <a:r>
              <a:rPr lang="en-US" b="1" dirty="0">
                <a:solidFill>
                  <a:srgbClr val="C00000"/>
                </a:solidFill>
              </a:rPr>
              <a:t>Yoga</a:t>
            </a:r>
            <a:r>
              <a:rPr lang="en-US" dirty="0"/>
              <a:t> with Julie </a:t>
            </a:r>
            <a:r>
              <a:rPr lang="en-US" dirty="0" err="1"/>
              <a:t>Lavey</a:t>
            </a:r>
            <a:r>
              <a:rPr lang="en-US" dirty="0"/>
              <a:t> (Tender Mercies)</a:t>
            </a:r>
          </a:p>
          <a:p>
            <a:pPr marL="342900" indent="-342900" defTabSz="1507595">
              <a:buFont typeface="Arial" panose="020B0604020202020204" pitchFamily="34" charset="0"/>
              <a:buChar char="•"/>
              <a:defRPr sz="2200"/>
            </a:pPr>
            <a:r>
              <a:rPr lang="en-US" b="1" dirty="0">
                <a:solidFill>
                  <a:srgbClr val="C00000"/>
                </a:solidFill>
              </a:rPr>
              <a:t>Zumba</a:t>
            </a:r>
            <a:r>
              <a:rPr lang="en-US" dirty="0"/>
              <a:t> with Bridget Watson (First Step Home)</a:t>
            </a:r>
          </a:p>
          <a:p>
            <a:pPr marL="342900" indent="-342900" defTabSz="1507595">
              <a:buFont typeface="Arial" panose="020B0604020202020204" pitchFamily="34" charset="0"/>
              <a:buChar char="•"/>
              <a:defRPr sz="2200"/>
            </a:pPr>
            <a:endParaRPr lang="en-US" dirty="0"/>
          </a:p>
          <a:p>
            <a:pPr defTabSz="1507595">
              <a:defRPr sz="2200"/>
            </a:pPr>
            <a:r>
              <a:rPr lang="en-US" dirty="0"/>
              <a:t>I hope this sets a precedent for future Welcome House interns to take advantage of their classmates’ talents! </a:t>
            </a:r>
          </a:p>
          <a:p>
            <a:pPr defTabSz="1507595">
              <a:defRPr sz="2200"/>
            </a:pPr>
            <a:endParaRPr lang="en-US" dirty="0">
              <a:solidFill>
                <a:srgbClr val="FF0000"/>
              </a:solidFill>
            </a:endParaRPr>
          </a:p>
          <a:p>
            <a:pPr defTabSz="1507595">
              <a:defRPr sz="3200" b="1">
                <a:solidFill>
                  <a:srgbClr val="990000"/>
                </a:solidFill>
              </a:defRPr>
            </a:pPr>
            <a:r>
              <a:rPr lang="en-US" dirty="0">
                <a:solidFill>
                  <a:srgbClr val="FF0000"/>
                </a:solidFill>
              </a:rPr>
              <a:t>Beyond the Classroom</a:t>
            </a:r>
          </a:p>
          <a:p>
            <a:pPr defTabSz="1507595">
              <a:defRPr sz="2200"/>
            </a:pPr>
            <a:r>
              <a:rPr lang="en-US" dirty="0"/>
              <a:t>Because my classes were usually short (30-60 minutes) and in the evenings, I looked for ways to improve their health throughout the day.</a:t>
            </a:r>
          </a:p>
          <a:p>
            <a:pPr defTabSz="1507595">
              <a:defRPr sz="2200"/>
            </a:pPr>
            <a:endParaRPr lang="en-US" dirty="0"/>
          </a:p>
          <a:p>
            <a:pPr marL="342900" indent="-342900" defTabSz="1507595">
              <a:buFont typeface="Arial" panose="020B0604020202020204" pitchFamily="34" charset="0"/>
              <a:buChar char="•"/>
              <a:defRPr sz="2200"/>
            </a:pPr>
            <a:r>
              <a:rPr lang="en-US" b="1" dirty="0">
                <a:solidFill>
                  <a:srgbClr val="C00000"/>
                </a:solidFill>
              </a:rPr>
              <a:t>Step Competition</a:t>
            </a:r>
            <a:r>
              <a:rPr lang="en-US" dirty="0"/>
              <a:t>: we downloaded a free pedometer app (Pedometer &amp; Step Counter for iOS, Step Counter – Pedometer for Android) and held competitions with a leaderboard. Winners varied from most steps to most improved! This was by far the residents’ favorite thing this summer, and I think they will continue using the app in the future.</a:t>
            </a:r>
          </a:p>
          <a:p>
            <a:pPr marL="342900" indent="-342900" defTabSz="1507595">
              <a:buFont typeface="Arial" panose="020B0604020202020204" pitchFamily="34" charset="0"/>
              <a:buChar char="•"/>
              <a:defRPr sz="2200"/>
            </a:pPr>
            <a:r>
              <a:rPr lang="en-US" b="1" dirty="0">
                <a:solidFill>
                  <a:srgbClr val="C00000"/>
                </a:solidFill>
              </a:rPr>
              <a:t>“Tools in the Toolbox”</a:t>
            </a:r>
            <a:r>
              <a:rPr lang="en-US" dirty="0"/>
              <a:t>: all of my worksheets (fact sheets, activities, resources) were placed in an organizer in the kitchen so residents could take copies at any time.</a:t>
            </a:r>
          </a:p>
          <a:p>
            <a:pPr marL="342900" indent="-342900" defTabSz="1507595">
              <a:buFont typeface="Arial" panose="020B0604020202020204" pitchFamily="34" charset="0"/>
              <a:buChar char="•"/>
              <a:defRPr sz="2200"/>
            </a:pPr>
            <a:r>
              <a:rPr lang="en-US" b="1" dirty="0">
                <a:solidFill>
                  <a:srgbClr val="C00000"/>
                </a:solidFill>
              </a:rPr>
              <a:t>Health Resources</a:t>
            </a:r>
            <a:r>
              <a:rPr lang="en-US" dirty="0"/>
              <a:t>: UHP grant money was used to purchase a shower stool and bathroom scale for personal safety and health maintenance.</a:t>
            </a:r>
          </a:p>
          <a:p>
            <a:pPr marL="342900" indent="-342900" defTabSz="1507595">
              <a:buFont typeface="Arial" panose="020B0604020202020204" pitchFamily="34" charset="0"/>
              <a:buChar char="•"/>
              <a:defRPr sz="2200"/>
            </a:pPr>
            <a:r>
              <a:rPr lang="en-US" b="1" dirty="0">
                <a:solidFill>
                  <a:srgbClr val="C00000"/>
                </a:solidFill>
              </a:rPr>
              <a:t>Logs</a:t>
            </a:r>
            <a:r>
              <a:rPr lang="en-US" dirty="0"/>
              <a:t>: interested residents were encouraged to keep journals for a variety of personalized reasons, including tracking SMART goals, food intake, and smoking habits, and I reviewed their progress with them.</a:t>
            </a:r>
          </a:p>
          <a:p>
            <a:pPr marL="342900" indent="-342900" defTabSz="1507595">
              <a:buFont typeface="Arial" panose="020B0604020202020204" pitchFamily="34" charset="0"/>
              <a:buChar char="•"/>
              <a:defRPr sz="2200"/>
            </a:pPr>
            <a:r>
              <a:rPr lang="en-US" b="1" dirty="0">
                <a:solidFill>
                  <a:srgbClr val="C00000"/>
                </a:solidFill>
              </a:rPr>
              <a:t>Wall decorations</a:t>
            </a:r>
            <a:r>
              <a:rPr lang="en-US" dirty="0">
                <a:solidFill>
                  <a:schemeClr val="tx1"/>
                </a:solidFill>
              </a:rPr>
              <a:t>: Early in the summer I posted health fact sheets, resource lists, inspirational quotes, and comics on the walls of Welcome House. I later expanded to include resident suggestions, such as favorite Bible verses, cooking tips, and pictures.</a:t>
            </a: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r>
              <a:rPr lang="en-US" dirty="0">
                <a:solidFill>
                  <a:srgbClr val="FF0000"/>
                </a:solidFill>
              </a:rPr>
              <a:t>Special Thanks</a:t>
            </a:r>
            <a:endParaRPr dirty="0">
              <a:solidFill>
                <a:srgbClr val="FF0000"/>
              </a:solidFill>
            </a:endParaRPr>
          </a:p>
          <a:p>
            <a:pPr defTabSz="1507595">
              <a:defRPr sz="2200"/>
            </a:pPr>
            <a:r>
              <a:rPr lang="en-US" dirty="0"/>
              <a:t>First, thank you to Julie Walter and the staff of Welcome House of Northern Kentucky who made my internship an awesome experience. Second, thank you to all the residents!! You showed me </a:t>
            </a:r>
            <a:r>
              <a:rPr lang="en-US" b="1" dirty="0">
                <a:solidFill>
                  <a:srgbClr val="FF0000"/>
                </a:solidFill>
              </a:rPr>
              <a:t>KINDNESS</a:t>
            </a:r>
            <a:r>
              <a:rPr lang="en-US" dirty="0"/>
              <a:t>, made me </a:t>
            </a:r>
            <a:r>
              <a:rPr lang="en-US" b="1" dirty="0">
                <a:solidFill>
                  <a:srgbClr val="FF0000"/>
                </a:solidFill>
              </a:rPr>
              <a:t>LAUGH</a:t>
            </a:r>
            <a:r>
              <a:rPr lang="en-US" dirty="0"/>
              <a:t>, taught me </a:t>
            </a:r>
            <a:r>
              <a:rPr lang="en-US" b="1" dirty="0">
                <a:solidFill>
                  <a:srgbClr val="FF0000"/>
                </a:solidFill>
              </a:rPr>
              <a:t>VULNERABILITY</a:t>
            </a:r>
            <a:r>
              <a:rPr lang="en-US" dirty="0"/>
              <a:t>, and inspired me with your </a:t>
            </a:r>
            <a:r>
              <a:rPr lang="en-US" b="1" dirty="0">
                <a:solidFill>
                  <a:srgbClr val="FF0000"/>
                </a:solidFill>
              </a:rPr>
              <a:t>AUTHENTICITY</a:t>
            </a:r>
            <a:r>
              <a:rPr lang="en-US" dirty="0"/>
              <a:t>. I will miss all of you, and I wish you all the best.</a:t>
            </a:r>
          </a:p>
          <a:p>
            <a:pPr defTabSz="1507595">
              <a:defRPr sz="2200"/>
            </a:pPr>
            <a:endParaRPr lang="en-US" dirty="0"/>
          </a:p>
          <a:p>
            <a:pPr defTabSz="1507595">
              <a:defRPr sz="2200"/>
            </a:pPr>
            <a:r>
              <a:rPr lang="en-US" dirty="0"/>
              <a:t>Lastly, thank you to Isaiah Noel and </a:t>
            </a:r>
            <a:r>
              <a:rPr lang="en-US" dirty="0" err="1"/>
              <a:t>Namratha</a:t>
            </a:r>
            <a:r>
              <a:rPr lang="en-US" dirty="0"/>
              <a:t> </a:t>
            </a:r>
            <a:r>
              <a:rPr lang="en-US" dirty="0" err="1"/>
              <a:t>Kolur</a:t>
            </a:r>
            <a:r>
              <a:rPr lang="en-US" dirty="0"/>
              <a:t>, our UHP co-directors, for your all hard work this summer.</a:t>
            </a:r>
          </a:p>
          <a:p>
            <a:pPr defTabSz="1507595">
              <a:defRPr sz="2200"/>
            </a:pPr>
            <a:endParaRPr lang="en-US" dirty="0"/>
          </a:p>
          <a:p>
            <a:pPr defTabSz="1507595">
              <a:defRPr sz="3200" b="1">
                <a:solidFill>
                  <a:srgbClr val="990000"/>
                </a:solidFill>
              </a:defRPr>
            </a:pPr>
            <a:r>
              <a:rPr lang="en-US" dirty="0">
                <a:solidFill>
                  <a:srgbClr val="FF0000"/>
                </a:solidFill>
              </a:rPr>
              <a:t>References</a:t>
            </a:r>
            <a:endParaRPr lang="en-US" dirty="0"/>
          </a:p>
          <a:p>
            <a:pPr defTabSz="1507595">
              <a:defRPr sz="2200"/>
            </a:pPr>
            <a:r>
              <a:rPr lang="en-US" baseline="30000" dirty="0"/>
              <a:t>1</a:t>
            </a:r>
            <a:r>
              <a:rPr lang="en-US" dirty="0"/>
              <a:t> </a:t>
            </a:r>
            <a:r>
              <a:rPr lang="en-US" dirty="0" err="1"/>
              <a:t>Tafadrodi</a:t>
            </a:r>
            <a:r>
              <a:rPr lang="en-US" dirty="0"/>
              <a:t> RW, Swann WB. Two-dimensional self-esteem: theory and measurement. </a:t>
            </a:r>
            <a:r>
              <a:rPr lang="en-US" i="1" dirty="0"/>
              <a:t>Pers </a:t>
            </a:r>
            <a:r>
              <a:rPr lang="en-US" i="1" dirty="0" err="1"/>
              <a:t>Individ</a:t>
            </a:r>
            <a:r>
              <a:rPr lang="en-US" i="1" dirty="0"/>
              <a:t> Dif</a:t>
            </a:r>
            <a:r>
              <a:rPr lang="en-US" dirty="0"/>
              <a:t>. 2001;31(5):653-673. doi:10.1016/S0191-8869(00)00169-0.</a:t>
            </a:r>
          </a:p>
          <a:p>
            <a:pPr defTabSz="1507595">
              <a:defRPr sz="2200"/>
            </a:pPr>
            <a:endParaRPr lang="en-US" dirty="0"/>
          </a:p>
          <a:p>
            <a:pPr defTabSz="1507595">
              <a:defRPr sz="2200"/>
            </a:pPr>
            <a:r>
              <a:rPr lang="en-US" baseline="30000" dirty="0"/>
              <a:t>2</a:t>
            </a:r>
            <a:r>
              <a:rPr lang="en-US" dirty="0"/>
              <a:t> </a:t>
            </a:r>
            <a:r>
              <a:rPr lang="en-US" dirty="0" err="1"/>
              <a:t>Epel</a:t>
            </a:r>
            <a:r>
              <a:rPr lang="en-US" dirty="0"/>
              <a:t> ES, Bandura A, Zimbardo PG. Escaping Homelessness: The Influences of Self-Efficacy and Time Perspective on Coping with Homelessness. </a:t>
            </a:r>
            <a:r>
              <a:rPr lang="en-US" i="1" dirty="0"/>
              <a:t>J Appl Psychol. </a:t>
            </a:r>
            <a:r>
              <a:rPr lang="en-US" dirty="0"/>
              <a:t>1999;29(3):575-596.</a:t>
            </a:r>
          </a:p>
        </p:txBody>
      </p:sp>
      <p:sp>
        <p:nvSpPr>
          <p:cNvPr id="32" name="habitasse platea dictumst. Nunc in elit a mi pretium interdum. Vestibulum elementum felis vel magna. Aenean hendrerit suscipit neque. Donec id mi a eros egestas egestas. In mi. Nunc diam ante, luctus eget, porta at, porta nec, eros. Integer faucibus tincidunt mi. Donec id ante sed ante lacinia rhoncus. Lorem ipsum dolor sit amet, consectetuer adipiscing elit. Mauris erat.…"/>
          <p:cNvSpPr txBox="1"/>
          <p:nvPr/>
        </p:nvSpPr>
        <p:spPr>
          <a:xfrm>
            <a:off x="9781893" y="14314590"/>
            <a:ext cx="10014252" cy="6444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759" tIns="92759" rIns="92759" bIns="92759">
            <a:spAutoFit/>
          </a:bodyPr>
          <a:lstStyle/>
          <a:p>
            <a:pPr defTabSz="1507595">
              <a:defRPr sz="3200" b="1">
                <a:solidFill>
                  <a:srgbClr val="990000"/>
                </a:solidFill>
              </a:defRPr>
            </a:pPr>
            <a:r>
              <a:rPr lang="en-US" dirty="0">
                <a:solidFill>
                  <a:srgbClr val="FF0000"/>
                </a:solidFill>
              </a:rPr>
              <a:t>Self-Efficacy Survey Results</a:t>
            </a:r>
          </a:p>
          <a:p>
            <a:pPr defTabSz="1507595">
              <a:defRPr sz="2200"/>
            </a:pPr>
            <a:r>
              <a:rPr lang="en-US" dirty="0"/>
              <a:t>Self-efficacy surveys were administered during the first week of my internship and later in July, after the first month of working. They were adapted from the Self-Liking/Self-Competence Scale - Revised Version.</a:t>
            </a:r>
            <a:r>
              <a:rPr lang="en-US" baseline="30000" dirty="0"/>
              <a:t>1</a:t>
            </a:r>
            <a:r>
              <a:rPr lang="en-US" dirty="0"/>
              <a:t> The goal was to see if doing targeted classes, activities, and workshops could increase self-competence and self-liking.</a:t>
            </a:r>
          </a:p>
          <a:p>
            <a:pPr defTabSz="1507595">
              <a:defRPr sz="2200"/>
            </a:pPr>
            <a:endParaRPr lang="en-US" dirty="0"/>
          </a:p>
          <a:p>
            <a:pPr defTabSz="1507595">
              <a:defRPr sz="2200"/>
            </a:pPr>
            <a:r>
              <a:rPr lang="en-US" dirty="0"/>
              <a:t>Due to the high turnover of Welcome House residents and the short timeframe between surveys, it was not easy to get responses from the same people. However, from the few that I was able to get (n=5), I found that while self-liking was variable, self-competence ratings consistently increased by at least 1 point. This is significant because especially in vulnerable populations, even small increases in self-efficacy can have astounding effects. </a:t>
            </a:r>
            <a:r>
              <a:rPr lang="en-US" dirty="0" err="1"/>
              <a:t>Epel</a:t>
            </a:r>
            <a:r>
              <a:rPr lang="en-US" dirty="0"/>
              <a:t> et. al specifically found that higher self-efficacy can attenuate homelessness.</a:t>
            </a:r>
            <a:r>
              <a:rPr lang="en-US" baseline="30000" dirty="0"/>
              <a:t>2</a:t>
            </a:r>
            <a:r>
              <a:rPr lang="en-US" dirty="0"/>
              <a:t> However, they also showed that being highly present-oriented is one of the main predictors of finding stable housing.</a:t>
            </a:r>
            <a:r>
              <a:rPr lang="en-US" baseline="30000" dirty="0"/>
              <a:t>2</a:t>
            </a:r>
            <a:r>
              <a:rPr lang="en-US" dirty="0"/>
              <a:t> With this in mind, my classes were designed to increase knowledge, competence in basic skills, creativity, and mindfulness in the present moment (Figure 2).</a:t>
            </a:r>
          </a:p>
        </p:txBody>
      </p:sp>
      <p:pic>
        <p:nvPicPr>
          <p:cNvPr id="3" name="Picture 2">
            <a:extLst>
              <a:ext uri="{FF2B5EF4-FFF2-40B4-BE49-F238E27FC236}">
                <a16:creationId xmlns:a16="http://schemas.microsoft.com/office/drawing/2014/main" id="{A5C01BB0-D8D1-DE4B-A568-F191D18439D7}"/>
              </a:ext>
            </a:extLst>
          </p:cNvPr>
          <p:cNvPicPr>
            <a:picLocks noChangeAspect="1"/>
          </p:cNvPicPr>
          <p:nvPr/>
        </p:nvPicPr>
        <p:blipFill>
          <a:blip r:embed="rId5"/>
          <a:stretch>
            <a:fillRect/>
          </a:stretch>
        </p:blipFill>
        <p:spPr>
          <a:xfrm>
            <a:off x="1263779" y="12697764"/>
            <a:ext cx="7661017" cy="5927265"/>
          </a:xfrm>
          <a:prstGeom prst="rect">
            <a:avLst/>
          </a:prstGeom>
        </p:spPr>
      </p:pic>
      <p:pic>
        <p:nvPicPr>
          <p:cNvPr id="5" name="Picture 4">
            <a:extLst>
              <a:ext uri="{FF2B5EF4-FFF2-40B4-BE49-F238E27FC236}">
                <a16:creationId xmlns:a16="http://schemas.microsoft.com/office/drawing/2014/main" id="{66785CDA-DA45-7A44-A522-7E6C2051AB60}"/>
              </a:ext>
            </a:extLst>
          </p:cNvPr>
          <p:cNvPicPr>
            <a:picLocks noChangeAspect="1"/>
          </p:cNvPicPr>
          <p:nvPr/>
        </p:nvPicPr>
        <p:blipFill>
          <a:blip r:embed="rId6"/>
          <a:stretch>
            <a:fillRect/>
          </a:stretch>
        </p:blipFill>
        <p:spPr>
          <a:xfrm>
            <a:off x="28612952" y="340806"/>
            <a:ext cx="6576000" cy="3644335"/>
          </a:xfrm>
          <a:prstGeom prst="rect">
            <a:avLst/>
          </a:prstGeom>
        </p:spPr>
      </p:pic>
      <p:sp>
        <p:nvSpPr>
          <p:cNvPr id="6" name="TextBox 5">
            <a:extLst>
              <a:ext uri="{FF2B5EF4-FFF2-40B4-BE49-F238E27FC236}">
                <a16:creationId xmlns:a16="http://schemas.microsoft.com/office/drawing/2014/main" id="{DCB8FA1A-2672-8741-89B4-60E16AE20F36}"/>
              </a:ext>
            </a:extLst>
          </p:cNvPr>
          <p:cNvSpPr txBox="1"/>
          <p:nvPr/>
        </p:nvSpPr>
        <p:spPr>
          <a:xfrm>
            <a:off x="2072240" y="18631115"/>
            <a:ext cx="5987535" cy="292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3339" tIns="53339" rIns="53339" bIns="53339" numCol="1" spcCol="38100" rtlCol="0" anchor="t">
            <a:spAutoFit/>
          </a:bodyPr>
          <a:lstStyle/>
          <a:p>
            <a:pPr marL="0" marR="0" indent="0" algn="l" defTabSz="10668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n-lt"/>
                <a:ea typeface="+mn-ea"/>
                <a:cs typeface="+mn-cs"/>
                <a:sym typeface="Arial"/>
              </a:rPr>
              <a:t>Welcome House of Northern Kentucky’s Emergency Shelter, located in Covington, KY.</a:t>
            </a:r>
          </a:p>
        </p:txBody>
      </p:sp>
      <p:sp>
        <p:nvSpPr>
          <p:cNvPr id="39" name="TextBox 38">
            <a:extLst>
              <a:ext uri="{FF2B5EF4-FFF2-40B4-BE49-F238E27FC236}">
                <a16:creationId xmlns:a16="http://schemas.microsoft.com/office/drawing/2014/main" id="{4F5B42FA-F939-A649-A456-BF7EFABE7C8F}"/>
              </a:ext>
            </a:extLst>
          </p:cNvPr>
          <p:cNvSpPr txBox="1"/>
          <p:nvPr/>
        </p:nvSpPr>
        <p:spPr>
          <a:xfrm>
            <a:off x="12348951" y="14022204"/>
            <a:ext cx="5171607" cy="292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3339" tIns="53339" rIns="53339" bIns="53339" numCol="1" spcCol="38100" rtlCol="0" anchor="t">
            <a:spAutoFit/>
          </a:bodyPr>
          <a:lstStyle/>
          <a:p>
            <a:pPr marL="0" marR="0" indent="0" algn="l" defTabSz="10668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n-lt"/>
                <a:ea typeface="+mn-ea"/>
                <a:cs typeface="+mn-cs"/>
                <a:sym typeface="Arial"/>
              </a:rPr>
              <a:t>FIGURE 1. Interest Inventory responses for health and mindfulness topics.</a:t>
            </a:r>
          </a:p>
        </p:txBody>
      </p:sp>
      <p:pic>
        <p:nvPicPr>
          <p:cNvPr id="41" name="Picture 40">
            <a:extLst>
              <a:ext uri="{FF2B5EF4-FFF2-40B4-BE49-F238E27FC236}">
                <a16:creationId xmlns:a16="http://schemas.microsoft.com/office/drawing/2014/main" id="{8F772CAE-600B-CE4D-914F-4947EE0A399C}"/>
              </a:ext>
            </a:extLst>
          </p:cNvPr>
          <p:cNvPicPr>
            <a:picLocks noChangeAspect="1"/>
          </p:cNvPicPr>
          <p:nvPr/>
        </p:nvPicPr>
        <p:blipFill rotWithShape="1">
          <a:blip r:embed="rId7"/>
          <a:srcRect t="9378" r="19956"/>
          <a:stretch/>
        </p:blipFill>
        <p:spPr>
          <a:xfrm>
            <a:off x="21386621" y="4126616"/>
            <a:ext cx="6414347" cy="5446563"/>
          </a:xfrm>
          <a:prstGeom prst="rect">
            <a:avLst/>
          </a:prstGeom>
        </p:spPr>
      </p:pic>
      <p:graphicFrame>
        <p:nvGraphicFramePr>
          <p:cNvPr id="42" name="Chart 41">
            <a:extLst>
              <a:ext uri="{FF2B5EF4-FFF2-40B4-BE49-F238E27FC236}">
                <a16:creationId xmlns:a16="http://schemas.microsoft.com/office/drawing/2014/main" id="{EB665912-4216-2649-AB1D-F6EED3A7E800}"/>
              </a:ext>
            </a:extLst>
          </p:cNvPr>
          <p:cNvGraphicFramePr>
            <a:graphicFrameLocks/>
          </p:cNvGraphicFramePr>
          <p:nvPr>
            <p:extLst>
              <p:ext uri="{D42A27DB-BD31-4B8C-83A1-F6EECF244321}">
                <p14:modId xmlns:p14="http://schemas.microsoft.com/office/powerpoint/2010/main" val="1546458490"/>
              </p:ext>
            </p:extLst>
          </p:nvPr>
        </p:nvGraphicFramePr>
        <p:xfrm>
          <a:off x="9606195" y="11162066"/>
          <a:ext cx="4944534" cy="2760134"/>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3" name="Chart 42">
            <a:extLst>
              <a:ext uri="{FF2B5EF4-FFF2-40B4-BE49-F238E27FC236}">
                <a16:creationId xmlns:a16="http://schemas.microsoft.com/office/drawing/2014/main" id="{C50F4346-D87E-E244-978E-A307E748A75A}"/>
              </a:ext>
            </a:extLst>
          </p:cNvPr>
          <p:cNvGraphicFramePr>
            <a:graphicFrameLocks/>
          </p:cNvGraphicFramePr>
          <p:nvPr>
            <p:extLst>
              <p:ext uri="{D42A27DB-BD31-4B8C-83A1-F6EECF244321}">
                <p14:modId xmlns:p14="http://schemas.microsoft.com/office/powerpoint/2010/main" val="455818381"/>
              </p:ext>
            </p:extLst>
          </p:nvPr>
        </p:nvGraphicFramePr>
        <p:xfrm>
          <a:off x="14813039" y="11171873"/>
          <a:ext cx="5033523" cy="2760135"/>
        </p:xfrm>
        <a:graphic>
          <a:graphicData uri="http://schemas.openxmlformats.org/drawingml/2006/chart">
            <c:chart xmlns:c="http://schemas.openxmlformats.org/drawingml/2006/chart" xmlns:r="http://schemas.openxmlformats.org/officeDocument/2006/relationships" r:id="rId9"/>
          </a:graphicData>
        </a:graphic>
      </p:graphicFrame>
      <p:sp>
        <p:nvSpPr>
          <p:cNvPr id="46" name="TextBox 45">
            <a:extLst>
              <a:ext uri="{FF2B5EF4-FFF2-40B4-BE49-F238E27FC236}">
                <a16:creationId xmlns:a16="http://schemas.microsoft.com/office/drawing/2014/main" id="{D4386ADC-4E50-7943-AECD-3ED42D921AD1}"/>
              </a:ext>
            </a:extLst>
          </p:cNvPr>
          <p:cNvSpPr txBox="1"/>
          <p:nvPr/>
        </p:nvSpPr>
        <p:spPr>
          <a:xfrm>
            <a:off x="22875086" y="9583289"/>
            <a:ext cx="3599060" cy="292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3339" tIns="53339" rIns="53339" bIns="53339" numCol="1" spcCol="38100" rtlCol="0" anchor="t">
            <a:spAutoFit/>
          </a:bodyPr>
          <a:lstStyle/>
          <a:p>
            <a:pPr marL="0" marR="0" indent="0" algn="l" defTabSz="10668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n-lt"/>
                <a:ea typeface="+mn-ea"/>
                <a:cs typeface="+mn-cs"/>
                <a:sym typeface="Arial"/>
              </a:rPr>
              <a:t>Teresa and </a:t>
            </a:r>
            <a:r>
              <a:rPr kumimoji="0" lang="en-US" sz="1200" b="0" i="0" u="none" strike="noStrike" cap="none" spc="0" normalizeH="0" baseline="0" dirty="0" err="1">
                <a:ln>
                  <a:noFill/>
                </a:ln>
                <a:solidFill>
                  <a:srgbClr val="000000"/>
                </a:solidFill>
                <a:effectLst/>
                <a:uFillTx/>
                <a:latin typeface="+mn-lt"/>
                <a:ea typeface="+mn-ea"/>
                <a:cs typeface="+mn-cs"/>
                <a:sym typeface="Arial"/>
              </a:rPr>
              <a:t>Shanicka</a:t>
            </a:r>
            <a:r>
              <a:rPr kumimoji="0" lang="en-US" sz="1200" b="0" i="0" u="none" strike="noStrike" cap="none" spc="0" normalizeH="0" baseline="0" dirty="0">
                <a:ln>
                  <a:noFill/>
                </a:ln>
                <a:solidFill>
                  <a:srgbClr val="000000"/>
                </a:solidFill>
                <a:effectLst/>
                <a:uFillTx/>
                <a:latin typeface="+mn-lt"/>
                <a:ea typeface="+mn-ea"/>
                <a:cs typeface="+mn-cs"/>
                <a:sym typeface="Arial"/>
              </a:rPr>
              <a:t> pose for their first yoga class!</a:t>
            </a:r>
          </a:p>
        </p:txBody>
      </p:sp>
      <p:graphicFrame>
        <p:nvGraphicFramePr>
          <p:cNvPr id="47" name="Chart 46">
            <a:extLst>
              <a:ext uri="{FF2B5EF4-FFF2-40B4-BE49-F238E27FC236}">
                <a16:creationId xmlns:a16="http://schemas.microsoft.com/office/drawing/2014/main" id="{BA44B629-68D6-6846-9764-D6C31F1105E8}"/>
              </a:ext>
            </a:extLst>
          </p:cNvPr>
          <p:cNvGraphicFramePr>
            <a:graphicFrameLocks/>
          </p:cNvGraphicFramePr>
          <p:nvPr>
            <p:extLst>
              <p:ext uri="{D42A27DB-BD31-4B8C-83A1-F6EECF244321}">
                <p14:modId xmlns:p14="http://schemas.microsoft.com/office/powerpoint/2010/main" val="4240170040"/>
              </p:ext>
            </p:extLst>
          </p:nvPr>
        </p:nvGraphicFramePr>
        <p:xfrm>
          <a:off x="10653777" y="20892658"/>
          <a:ext cx="7853790" cy="3661581"/>
        </p:xfrm>
        <a:graphic>
          <a:graphicData uri="http://schemas.openxmlformats.org/drawingml/2006/chart">
            <c:chart xmlns:c="http://schemas.openxmlformats.org/drawingml/2006/chart" xmlns:r="http://schemas.openxmlformats.org/officeDocument/2006/relationships" r:id="rId10"/>
          </a:graphicData>
        </a:graphic>
      </p:graphicFrame>
      <p:sp>
        <p:nvSpPr>
          <p:cNvPr id="48" name="TextBox 47">
            <a:extLst>
              <a:ext uri="{FF2B5EF4-FFF2-40B4-BE49-F238E27FC236}">
                <a16:creationId xmlns:a16="http://schemas.microsoft.com/office/drawing/2014/main" id="{CEEE3CFE-2367-9E4D-9FCF-D74605C342D9}"/>
              </a:ext>
            </a:extLst>
          </p:cNvPr>
          <p:cNvSpPr txBox="1"/>
          <p:nvPr/>
        </p:nvSpPr>
        <p:spPr>
          <a:xfrm>
            <a:off x="12435825" y="24619903"/>
            <a:ext cx="3884395" cy="2923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3339" tIns="53339" rIns="53339" bIns="53339" numCol="1" spcCol="38100" rtlCol="0" anchor="t">
            <a:spAutoFit/>
          </a:bodyPr>
          <a:lstStyle/>
          <a:p>
            <a:pPr marL="0" marR="0" indent="0" algn="l" defTabSz="10668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n-lt"/>
                <a:ea typeface="+mn-ea"/>
                <a:cs typeface="+mn-cs"/>
                <a:sym typeface="Arial"/>
              </a:rPr>
              <a:t>FIGURE 2. A</a:t>
            </a:r>
            <a:r>
              <a:rPr lang="en-US" sz="1200" dirty="0"/>
              <a:t>ttendance at a sample of summer classes.</a:t>
            </a:r>
            <a:endParaRPr kumimoji="0" lang="en-US" sz="1200" b="0" i="0" u="none" strike="noStrike" cap="none" spc="0" normalizeH="0" baseline="0" dirty="0">
              <a:ln>
                <a:noFill/>
              </a:ln>
              <a:solidFill>
                <a:srgbClr val="000000"/>
              </a:solidFill>
              <a:effectLst/>
              <a:uFillTx/>
              <a:latin typeface="+mn-lt"/>
              <a:ea typeface="+mn-ea"/>
              <a:cs typeface="+mn-cs"/>
              <a:sym typeface="Arial"/>
            </a:endParaRPr>
          </a:p>
        </p:txBody>
      </p:sp>
      <p:sp>
        <p:nvSpPr>
          <p:cNvPr id="12" name="Rectangle 11">
            <a:extLst>
              <a:ext uri="{FF2B5EF4-FFF2-40B4-BE49-F238E27FC236}">
                <a16:creationId xmlns:a16="http://schemas.microsoft.com/office/drawing/2014/main" id="{FDAD7D7B-0AEE-4847-B85A-8DECEB7F3018}"/>
              </a:ext>
            </a:extLst>
          </p:cNvPr>
          <p:cNvSpPr/>
          <p:nvPr/>
        </p:nvSpPr>
        <p:spPr>
          <a:xfrm>
            <a:off x="803153" y="18910646"/>
            <a:ext cx="8121643" cy="6001643"/>
          </a:xfrm>
          <a:prstGeom prst="rect">
            <a:avLst/>
          </a:prstGeom>
        </p:spPr>
        <p:txBody>
          <a:bodyPr wrap="square">
            <a:spAutoFit/>
          </a:bodyPr>
          <a:lstStyle/>
          <a:p>
            <a:pPr defTabSz="1507595">
              <a:defRPr sz="3200" b="1">
                <a:solidFill>
                  <a:srgbClr val="990000"/>
                </a:solidFill>
              </a:defRPr>
            </a:pPr>
            <a:r>
              <a:rPr lang="en-US" dirty="0">
                <a:solidFill>
                  <a:srgbClr val="FF0000"/>
                </a:solidFill>
              </a:rPr>
              <a:t>Intern Responsibilities</a:t>
            </a:r>
          </a:p>
          <a:p>
            <a:pPr defTabSz="1507595">
              <a:defRPr sz="2200"/>
            </a:pPr>
            <a:r>
              <a:rPr lang="en-US" dirty="0"/>
              <a:t>Interns at Welcome House work part-time to best accommodate the needs of their residents. The residents’ curfew is 8:30 PM during the summer, and most women are busy during the day working, searching for housing, and attending appointments, so evening hours are best. I worked from 4:30 – 9:30 PM Mondays through Thursdays and held classes, activities, and workshops in the evenings around curfew. Additionally, interns are expected to be self-motivated and creative because the internship hours don’t overlap with the site supervisor’s hours. While in general interns are expected to focus on health education, there is a lot of flexibility in this regard. Interns are encouraged to think outside-the-box to engage the Welcome House residents without mandating attendance. I drafted an Interest Inventory to figure out what the residents were most interested in, and at the same time I administered a self-efficacy survey which I repeated halfway through the summer.</a:t>
            </a:r>
          </a:p>
        </p:txBody>
      </p:sp>
    </p:spTree>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4643</TotalTime>
  <Words>1479</Words>
  <Application>Microsoft Macintosh PowerPoint</Application>
  <PresentationFormat>Custom</PresentationFormat>
  <Paragraphs>109</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Default Design</vt:lpstr>
      <vt:lpstr>Welcome One, Welcome Wall: Increasing Self-Efficacy Through Targeted Health Classes,  Group Activities, and Mindfulness Workshops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One, Welcome Wall: Increasing Self-Efficacy Through Targeted Health Classes, Group Activities, and Mindfulness Workshops</dc:title>
  <cp:lastModifiedBy>St John, Meghan (stjohnmg)</cp:lastModifiedBy>
  <cp:revision>53</cp:revision>
  <dcterms:modified xsi:type="dcterms:W3CDTF">2019-07-24T18:57:42Z</dcterms:modified>
</cp:coreProperties>
</file>