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285" autoAdjust="0"/>
    <p:restoredTop sz="94660"/>
  </p:normalViewPr>
  <p:slideViewPr>
    <p:cSldViewPr snapToGrid="0">
      <p:cViewPr>
        <p:scale>
          <a:sx n="25" d="100"/>
          <a:sy n="25" d="100"/>
        </p:scale>
        <p:origin x="1224"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140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tif"/><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ease Insert Your Poster Title Here"/>
          <p:cNvSpPr txBox="1">
            <a:spLocks noGrp="1"/>
          </p:cNvSpPr>
          <p:nvPr>
            <p:ph type="title" idx="4294967295"/>
          </p:nvPr>
        </p:nvSpPr>
        <p:spPr>
          <a:xfrm>
            <a:off x="1333501" y="1310643"/>
            <a:ext cx="37337999" cy="1822451"/>
          </a:xfrm>
          <a:prstGeom prst="rect">
            <a:avLst/>
          </a:prstGeom>
        </p:spPr>
        <p:txBody>
          <a:bodyPr>
            <a:noAutofit/>
          </a:bodyPr>
          <a:lstStyle>
            <a:lvl1pPr>
              <a:defRPr sz="8800" b="1"/>
            </a:lvl1pPr>
          </a:lstStyle>
          <a:p>
            <a:r>
              <a:rPr lang="en-US" sz="6600" dirty="0"/>
              <a:t>Life Enrichment and Health Maintenance in Individuals with </a:t>
            </a:r>
            <a:br>
              <a:rPr lang="en-US" sz="6600" dirty="0"/>
            </a:br>
            <a:r>
              <a:rPr lang="en-US" sz="6600" dirty="0"/>
              <a:t>History of Chronic Homelessness and Mood or Thought Disorders</a:t>
            </a:r>
          </a:p>
        </p:txBody>
      </p:sp>
      <p:sp>
        <p:nvSpPr>
          <p:cNvPr id="21" name="Abstract…"/>
          <p:cNvSpPr txBox="1"/>
          <p:nvPr/>
        </p:nvSpPr>
        <p:spPr>
          <a:xfrm>
            <a:off x="1029758" y="4601161"/>
            <a:ext cx="8556626" cy="15022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sz="3600" dirty="0"/>
              <a:t>Community Partner: Tender Mercies </a:t>
            </a:r>
            <a:endParaRPr sz="3600" dirty="0"/>
          </a:p>
          <a:p>
            <a:pPr defTabSz="1507595">
              <a:defRPr sz="2200"/>
            </a:pPr>
            <a:r>
              <a:rPr lang="en-US" sz="2400" dirty="0"/>
              <a:t>Tender Mercies is a permanent supportive housing model for individuals who have been identified as both chronically homeless and suffering from a severe and persistent mood or thought disorder. In being permanent, residents can stay at Tender Mercies as long as they choose- the mean stay is four years and eight months. The housing is also supportive, where they offer a range of services from assistance with activities of daily living to support setting up Medicaid, Social Security, and more. There are six building with around 150 residents. Two more buildings are under construction.</a:t>
            </a:r>
          </a:p>
          <a:p>
            <a:pPr defTabSz="1507595">
              <a:defRPr sz="3200" b="1">
                <a:solidFill>
                  <a:srgbClr val="990000"/>
                </a:solidFill>
              </a:defRPr>
            </a:pPr>
            <a:endParaRPr lang="en-US" sz="3600" dirty="0"/>
          </a:p>
          <a:p>
            <a:pPr defTabSz="1507595">
              <a:defRPr sz="3200" b="1">
                <a:solidFill>
                  <a:srgbClr val="990000"/>
                </a:solidFill>
              </a:defRPr>
            </a:pPr>
            <a:r>
              <a:rPr lang="en-US" sz="3600" dirty="0"/>
              <a:t>Meet &amp; Greet</a:t>
            </a:r>
          </a:p>
          <a:p>
            <a:pPr defTabSz="1507595">
              <a:defRPr sz="2200"/>
            </a:pPr>
            <a:r>
              <a:rPr lang="en-US" sz="2400" dirty="0"/>
              <a:t>I hosted an open meet and greet session with snacks and introductions. Here, I was able to meet several of the residents (roughly 25) and learn what I could be doing to best serve their needs. After answering several random, rapid-fire health related questions, I formulated a project vision around areas where the residents were interested. In addition to struggles with mental illness, the residents suffer from:</a:t>
            </a:r>
          </a:p>
          <a:p>
            <a:pPr defTabSz="1507595">
              <a:defRPr sz="2200"/>
            </a:pPr>
            <a:endParaRPr lang="en-US" sz="2400" dirty="0"/>
          </a:p>
          <a:p>
            <a:pPr marL="457200" indent="-457200" defTabSz="1507595">
              <a:buFont typeface="+mj-lt"/>
              <a:buAutoNum type="arabicPeriod"/>
              <a:defRPr sz="2200"/>
            </a:pPr>
            <a:r>
              <a:rPr lang="en-US" sz="2400" dirty="0"/>
              <a:t>Hypertension</a:t>
            </a:r>
          </a:p>
          <a:p>
            <a:pPr marL="457200" indent="-457200" defTabSz="1507595">
              <a:buFont typeface="+mj-lt"/>
              <a:buAutoNum type="arabicPeriod"/>
              <a:defRPr sz="2200"/>
            </a:pPr>
            <a:r>
              <a:rPr lang="en-US" sz="2400" dirty="0"/>
              <a:t>Diabetes</a:t>
            </a:r>
          </a:p>
          <a:p>
            <a:pPr marL="457200" indent="-457200" defTabSz="1507595">
              <a:buFont typeface="+mj-lt"/>
              <a:buAutoNum type="arabicPeriod"/>
              <a:defRPr sz="2200"/>
            </a:pPr>
            <a:r>
              <a:rPr lang="en-US" sz="2400" dirty="0"/>
              <a:t>Obesity </a:t>
            </a:r>
          </a:p>
          <a:p>
            <a:pPr marL="457200" indent="-457200" defTabSz="1507595">
              <a:buFont typeface="+mj-lt"/>
              <a:buAutoNum type="arabicPeriod"/>
              <a:defRPr sz="2200"/>
            </a:pPr>
            <a:r>
              <a:rPr lang="en-US" sz="2400" dirty="0"/>
              <a:t>Chronic Stress </a:t>
            </a:r>
          </a:p>
          <a:p>
            <a:pPr defTabSz="1507595">
              <a:defRPr sz="3200" b="1">
                <a:solidFill>
                  <a:srgbClr val="990000"/>
                </a:solidFill>
              </a:defRPr>
            </a:pPr>
            <a:endParaRPr lang="en-US" sz="3600" dirty="0"/>
          </a:p>
          <a:p>
            <a:pPr defTabSz="1507595">
              <a:defRPr sz="3200" b="1">
                <a:solidFill>
                  <a:srgbClr val="990000"/>
                </a:solidFill>
              </a:defRPr>
            </a:pPr>
            <a:r>
              <a:rPr lang="en-US" sz="3600" dirty="0"/>
              <a:t>Project Vision </a:t>
            </a:r>
            <a:endParaRPr sz="3600" dirty="0"/>
          </a:p>
          <a:p>
            <a:pPr defTabSz="1507595">
              <a:defRPr sz="2200"/>
            </a:pPr>
            <a:r>
              <a:rPr lang="en-US" sz="2400" dirty="0"/>
              <a:t>In order to address these four major health concerns, my project was divided up into four areas of focus:</a:t>
            </a:r>
          </a:p>
          <a:p>
            <a:pPr defTabSz="1507595">
              <a:defRPr sz="2200"/>
            </a:pPr>
            <a:endParaRPr lang="en-US" sz="2400" dirty="0"/>
          </a:p>
          <a:p>
            <a:pPr marL="457200" lvl="1" indent="-457200" defTabSz="1507595">
              <a:buFont typeface="+mj-lt"/>
              <a:buAutoNum type="arabicPeriod"/>
              <a:defRPr sz="2200"/>
            </a:pPr>
            <a:r>
              <a:rPr lang="en-US" sz="2400" dirty="0"/>
              <a:t>Nutrition and Dietary Management of Chronic Disease</a:t>
            </a:r>
          </a:p>
          <a:p>
            <a:pPr marL="457200" lvl="1" indent="-457200" defTabSz="1507595">
              <a:buFont typeface="+mj-lt"/>
              <a:buAutoNum type="arabicPeriod"/>
              <a:defRPr sz="2200"/>
            </a:pPr>
            <a:r>
              <a:rPr lang="en-US" sz="2400" dirty="0"/>
              <a:t>Exercise and Weight Loss</a:t>
            </a:r>
          </a:p>
          <a:p>
            <a:pPr marL="457200" lvl="1" indent="-457200" defTabSz="1507595">
              <a:buFont typeface="+mj-lt"/>
              <a:buAutoNum type="arabicPeriod"/>
              <a:defRPr sz="2200"/>
            </a:pPr>
            <a:r>
              <a:rPr lang="en-US" sz="2400" dirty="0"/>
              <a:t>Stress Management </a:t>
            </a:r>
          </a:p>
          <a:p>
            <a:pPr marL="457200" lvl="1" indent="-457200" defTabSz="1507595">
              <a:buFont typeface="+mj-lt"/>
              <a:buAutoNum type="arabicPeriod"/>
              <a:defRPr sz="2200"/>
            </a:pPr>
            <a:r>
              <a:rPr lang="en-US" sz="2400" dirty="0"/>
              <a:t>Health Maintenance and Education </a:t>
            </a:r>
          </a:p>
          <a:p>
            <a:pPr marL="457200" lvl="1" indent="-457200" defTabSz="1507595">
              <a:buFont typeface="+mj-lt"/>
              <a:buAutoNum type="arabicPeriod"/>
              <a:defRPr sz="2200"/>
            </a:pPr>
            <a:endParaRPr lang="en-US" dirty="0"/>
          </a:p>
          <a:p>
            <a:pPr lvl="1" indent="0" defTabSz="1507595">
              <a:defRPr sz="2200"/>
            </a:pPr>
            <a:endParaRPr lang="en-US" dirty="0"/>
          </a:p>
          <a:p>
            <a:pPr marL="457200" indent="-457200" defTabSz="1507595">
              <a:buFont typeface="+mj-lt"/>
              <a:buAutoNum type="arabicPeriod"/>
              <a:defRPr sz="2200"/>
            </a:pPr>
            <a:endParaRPr lang="en-US" dirty="0"/>
          </a:p>
          <a:p>
            <a:pPr defTabSz="1507595">
              <a:defRPr sz="2200"/>
            </a:pPr>
            <a:endParaRPr lang="en-US" dirty="0"/>
          </a:p>
        </p:txBody>
      </p:sp>
      <p:sp>
        <p:nvSpPr>
          <p:cNvPr id="22" name="Methods…"/>
          <p:cNvSpPr txBox="1"/>
          <p:nvPr/>
        </p:nvSpPr>
        <p:spPr>
          <a:xfrm>
            <a:off x="10201275" y="4482041"/>
            <a:ext cx="8549217" cy="20654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sz="3600" dirty="0"/>
              <a:t>Nutrition and Dietary Management of Chronic Disease</a:t>
            </a:r>
            <a:endParaRPr sz="3600" dirty="0"/>
          </a:p>
          <a:p>
            <a:pPr defTabSz="1507595">
              <a:defRPr sz="2200"/>
            </a:pPr>
            <a:r>
              <a:rPr lang="en-US" sz="2400" dirty="0"/>
              <a:t>In partnership with Kroger, Tender Mercies has received funding through a Keys to Health grant to teach residents cooking skills and healthy eating tips. I assisted with one of these large-scale cooking events and offered a few additional events: </a:t>
            </a:r>
          </a:p>
          <a:p>
            <a:pPr defTabSz="1507595">
              <a:defRPr sz="2200"/>
            </a:pPr>
            <a:endParaRPr lang="en-US" sz="2400" dirty="0"/>
          </a:p>
          <a:p>
            <a:pPr marL="457200" indent="-457200" defTabSz="1507595">
              <a:buFont typeface="+mj-lt"/>
              <a:buAutoNum type="arabicPeriod"/>
              <a:defRPr sz="2200"/>
            </a:pPr>
            <a:r>
              <a:rPr lang="en-US" sz="2400" dirty="0"/>
              <a:t>Diet &amp; Diabetes: When and What to Eat </a:t>
            </a:r>
          </a:p>
          <a:p>
            <a:pPr marL="457200" indent="-457200" defTabSz="1507595">
              <a:buFont typeface="+mj-lt"/>
              <a:buAutoNum type="arabicPeriod"/>
              <a:defRPr sz="2200"/>
            </a:pPr>
            <a:r>
              <a:rPr lang="en-US" sz="2400" dirty="0"/>
              <a:t>Reading Nutrition Facts Labels</a:t>
            </a:r>
          </a:p>
          <a:p>
            <a:pPr marL="457200" indent="-457200" defTabSz="1507595">
              <a:buFont typeface="+mj-lt"/>
              <a:buAutoNum type="arabicPeriod"/>
              <a:defRPr sz="2200"/>
            </a:pPr>
            <a:r>
              <a:rPr lang="en-US" sz="2400" dirty="0"/>
              <a:t>Teaching Kitchen: Cooking for Hypertension  </a:t>
            </a:r>
          </a:p>
          <a:p>
            <a:pPr marL="457200" indent="-457200" defTabSz="1507595">
              <a:buFont typeface="+mj-lt"/>
              <a:buAutoNum type="arabicPeriod"/>
              <a:defRPr sz="2200"/>
            </a:pPr>
            <a:endParaRPr lang="en-US" sz="2400" dirty="0"/>
          </a:p>
          <a:p>
            <a:pPr defTabSz="1507595">
              <a:defRPr sz="3200" b="1">
                <a:solidFill>
                  <a:srgbClr val="990000"/>
                </a:solidFill>
              </a:defRPr>
            </a:pPr>
            <a:r>
              <a:rPr lang="en-US" sz="3600" dirty="0"/>
              <a:t>Exercise and Weight Loss</a:t>
            </a:r>
          </a:p>
          <a:p>
            <a:pPr defTabSz="1507595">
              <a:defRPr sz="2200"/>
            </a:pPr>
            <a:r>
              <a:rPr lang="en-US" sz="2400" dirty="0"/>
              <a:t>Several sessions were offered on introductory exercise routines and tips on weight management. Such events were:</a:t>
            </a:r>
          </a:p>
          <a:p>
            <a:pPr defTabSz="1507595">
              <a:defRPr sz="2200"/>
            </a:pPr>
            <a:endParaRPr lang="en-US" sz="2400" dirty="0"/>
          </a:p>
          <a:p>
            <a:pPr marL="457200" indent="-457200" defTabSz="1507595">
              <a:buFont typeface="+mj-lt"/>
              <a:buAutoNum type="arabicPeriod"/>
              <a:defRPr sz="2200"/>
            </a:pPr>
            <a:r>
              <a:rPr lang="en-US" sz="2400" dirty="0"/>
              <a:t>Beginner’s Chair Yoga</a:t>
            </a:r>
          </a:p>
          <a:p>
            <a:pPr marL="457200" indent="-457200" defTabSz="1507595">
              <a:buFont typeface="+mj-lt"/>
              <a:buAutoNum type="arabicPeriod"/>
              <a:defRPr sz="2200"/>
            </a:pPr>
            <a:r>
              <a:rPr lang="en-US" sz="2400" dirty="0"/>
              <a:t>Starting an Exercise Program from Scratch</a:t>
            </a:r>
          </a:p>
          <a:p>
            <a:pPr defTabSz="1507595">
              <a:defRPr sz="2200"/>
            </a:pPr>
            <a:endParaRPr lang="en-US" sz="2400" dirty="0"/>
          </a:p>
          <a:p>
            <a:pPr defTabSz="1507595">
              <a:defRPr sz="2200"/>
            </a:pPr>
            <a:r>
              <a:rPr lang="en-US" sz="2400" dirty="0"/>
              <a:t>In addition, I used my project grant money to purchase a bariatric scale for open resident use. Typical home scales only go up to about 250 or 300 pounds. If residents are able to track their weight, I hypothesize they will be more motivated to lose weight. Using this new scale, my first resident weight-in came in at 495 pounds, immediately justifying the purchase of the new scale. </a:t>
            </a:r>
          </a:p>
          <a:p>
            <a:pPr marL="457200" indent="-457200" defTabSz="1507595">
              <a:buFont typeface="+mj-lt"/>
              <a:buAutoNum type="arabicPeriod"/>
              <a:defRPr sz="2200"/>
            </a:pPr>
            <a:endParaRPr lang="en-US" sz="2400" dirty="0"/>
          </a:p>
          <a:p>
            <a:pPr defTabSz="1507595">
              <a:defRPr sz="3200" b="1">
                <a:solidFill>
                  <a:srgbClr val="990000"/>
                </a:solidFill>
              </a:defRPr>
            </a:pPr>
            <a:r>
              <a:rPr lang="en-US" sz="3600" dirty="0"/>
              <a:t>Stress Management </a:t>
            </a:r>
          </a:p>
          <a:p>
            <a:pPr defTabSz="1507595">
              <a:defRPr sz="2200"/>
            </a:pPr>
            <a:r>
              <a:rPr lang="en-US" sz="2400" dirty="0"/>
              <a:t>Many residents report high levels of baseline stress. In order to address this, I offered several events for stress-relief. </a:t>
            </a:r>
          </a:p>
          <a:p>
            <a:pPr defTabSz="1507595">
              <a:defRPr sz="2200"/>
            </a:pPr>
            <a:endParaRPr lang="en-US" sz="2400" dirty="0"/>
          </a:p>
          <a:p>
            <a:pPr marL="457200" indent="-457200" defTabSz="1507595">
              <a:buFont typeface="+mj-lt"/>
              <a:buAutoNum type="arabicPeriod"/>
              <a:defRPr sz="2200"/>
            </a:pPr>
            <a:r>
              <a:rPr lang="en-US" sz="2400" dirty="0"/>
              <a:t>Painting and Aromatherapy</a:t>
            </a:r>
          </a:p>
          <a:p>
            <a:pPr marL="457200" indent="-457200" defTabSz="1507595">
              <a:buFont typeface="+mj-lt"/>
              <a:buAutoNum type="arabicPeriod"/>
              <a:defRPr sz="2200"/>
            </a:pPr>
            <a:r>
              <a:rPr lang="en-US" sz="2400" dirty="0"/>
              <a:t>Mindful Walk in Washington Park </a:t>
            </a:r>
          </a:p>
          <a:p>
            <a:pPr marL="457200" indent="-457200" defTabSz="1507595">
              <a:buFont typeface="+mj-lt"/>
              <a:buAutoNum type="arabicPeriod"/>
              <a:defRPr sz="2200"/>
            </a:pPr>
            <a:r>
              <a:rPr lang="en-US" sz="2400" dirty="0"/>
              <a:t>Decorating Signs for the Tender Mercies Garden</a:t>
            </a:r>
          </a:p>
          <a:p>
            <a:pPr marL="457200" indent="-457200" defTabSz="1507595">
              <a:buFont typeface="+mj-lt"/>
              <a:buAutoNum type="arabicPeriod"/>
              <a:defRPr sz="2200"/>
            </a:pPr>
            <a:r>
              <a:rPr lang="en-US" sz="2400" dirty="0"/>
              <a:t>Introduction to Mindfulness </a:t>
            </a:r>
          </a:p>
          <a:p>
            <a:pPr marL="457200" indent="-457200" defTabSz="1507595">
              <a:buFont typeface="+mj-lt"/>
              <a:buAutoNum type="arabicPeriod"/>
              <a:defRPr sz="2200"/>
            </a:pPr>
            <a:r>
              <a:rPr lang="en-US" sz="2400" dirty="0"/>
              <a:t>Coloring in </a:t>
            </a:r>
            <a:r>
              <a:rPr lang="en-US" sz="2400" dirty="0" err="1"/>
              <a:t>Harkavy</a:t>
            </a:r>
            <a:r>
              <a:rPr lang="en-US" sz="2400" dirty="0"/>
              <a:t> Lobby </a:t>
            </a:r>
          </a:p>
          <a:p>
            <a:pPr marL="457200" indent="-457200" defTabSz="1507595">
              <a:buFont typeface="+mj-lt"/>
              <a:buAutoNum type="arabicPeriod"/>
              <a:defRPr sz="2200"/>
            </a:pPr>
            <a:r>
              <a:rPr lang="en-US" sz="2400" dirty="0"/>
              <a:t>Building Resilience: Five Tips for Promoting Happiness</a:t>
            </a:r>
          </a:p>
          <a:p>
            <a:pPr marL="457200" indent="-457200" defTabSz="1507595">
              <a:buFont typeface="+mj-lt"/>
              <a:buAutoNum type="arabicPeriod"/>
              <a:defRPr sz="2200"/>
            </a:pPr>
            <a:r>
              <a:rPr lang="en-US" sz="2400" dirty="0"/>
              <a:t>Start a Journal </a:t>
            </a:r>
          </a:p>
          <a:p>
            <a:pPr marL="457200" indent="-457200" defTabSz="1507595">
              <a:buFont typeface="+mj-lt"/>
              <a:buAutoNum type="arabicPeriod"/>
              <a:defRPr sz="2200"/>
            </a:pPr>
            <a:r>
              <a:rPr lang="en-US" sz="2400" dirty="0"/>
              <a:t>Dance Party: Zumba Competition and Prizes </a:t>
            </a:r>
          </a:p>
          <a:p>
            <a:pPr marL="457200" indent="-457200" defTabSz="1507595">
              <a:buFont typeface="+mj-lt"/>
              <a:buAutoNum type="arabicPeriod"/>
              <a:defRPr sz="2200"/>
            </a:pPr>
            <a:endParaRPr lang="en-US" sz="2400" dirty="0"/>
          </a:p>
          <a:p>
            <a:pPr defTabSz="1507595">
              <a:defRPr sz="3200" b="1">
                <a:solidFill>
                  <a:srgbClr val="990000"/>
                </a:solidFill>
              </a:defRPr>
            </a:pPr>
            <a:r>
              <a:rPr lang="en-US" sz="3600" dirty="0"/>
              <a:t>Health Maintenance and Education </a:t>
            </a:r>
          </a:p>
          <a:p>
            <a:pPr defTabSz="1507595">
              <a:defRPr sz="2200"/>
            </a:pPr>
            <a:r>
              <a:rPr lang="en-US" sz="2400" dirty="0"/>
              <a:t>Offering opportunities for residents to advocate for their own health was important to me. Providing the weight scale as well as a glucometer for Tender Mercies allowed me to encourage residents to check blood sugars and track weight loss. </a:t>
            </a:r>
          </a:p>
          <a:p>
            <a:pPr defTabSz="1507595">
              <a:defRPr sz="2200"/>
            </a:pPr>
            <a:endParaRPr lang="en-US" sz="2400" dirty="0"/>
          </a:p>
          <a:p>
            <a:pPr marL="457200" indent="-457200" defTabSz="1507595">
              <a:buFont typeface="+mj-lt"/>
              <a:buAutoNum type="arabicPeriod"/>
              <a:defRPr sz="2200"/>
            </a:pPr>
            <a:r>
              <a:rPr lang="en-US" sz="2400" dirty="0"/>
              <a:t>Encouraging Blood Glucose Checks</a:t>
            </a:r>
          </a:p>
          <a:p>
            <a:pPr marL="457200" indent="-457200" defTabSz="1507595">
              <a:buFont typeface="+mj-lt"/>
              <a:buAutoNum type="arabicPeriod"/>
              <a:defRPr sz="2200"/>
            </a:pPr>
            <a:r>
              <a:rPr lang="en-US" sz="2400" dirty="0"/>
              <a:t>Hosting Weigh Ins </a:t>
            </a:r>
          </a:p>
          <a:p>
            <a:pPr marL="457200" indent="-457200" defTabSz="1507595">
              <a:buFont typeface="+mj-lt"/>
              <a:buAutoNum type="arabicPeriod"/>
              <a:defRPr sz="2200"/>
            </a:pPr>
            <a:r>
              <a:rPr lang="en-US" sz="2400" dirty="0"/>
              <a:t>Learning Hour: All About Hypertension</a:t>
            </a:r>
          </a:p>
          <a:p>
            <a:pPr marL="457200" indent="-457200" defTabSz="1507595">
              <a:buFont typeface="+mj-lt"/>
              <a:buAutoNum type="arabicPeriod"/>
              <a:defRPr sz="2200"/>
            </a:pPr>
            <a:endParaRPr dirty="0"/>
          </a:p>
        </p:txBody>
      </p:sp>
      <p:sp>
        <p:nvSpPr>
          <p:cNvPr id="23" name="Results…"/>
          <p:cNvSpPr txBox="1"/>
          <p:nvPr/>
        </p:nvSpPr>
        <p:spPr>
          <a:xfrm>
            <a:off x="19269074" y="4489450"/>
            <a:ext cx="8549218" cy="131139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sz="3600" dirty="0"/>
              <a:t>Positive Presence</a:t>
            </a:r>
            <a:endParaRPr sz="3600" dirty="0"/>
          </a:p>
          <a:p>
            <a:pPr defTabSz="1507595">
              <a:defRPr sz="2200"/>
            </a:pPr>
            <a:r>
              <a:rPr lang="en-US" sz="2400" dirty="0"/>
              <a:t>At the beginning of my time at Tender Mercies, my supervisor informed me that residents have a lot of people coming in and out of their lives: case workers, volunteers, counselors, and others. This revolving door of people can be very difficult, especially given the residents’ histories of mental illness, it can affect the ways they form attachments. They are often not given formal introductions, the opportunity to form solid relationships, or the chance to say goodbye when those relationships meet their natural end. </a:t>
            </a:r>
          </a:p>
          <a:p>
            <a:pPr defTabSz="1507595">
              <a:defRPr sz="2200"/>
            </a:pPr>
            <a:endParaRPr lang="en-US" sz="2400" dirty="0"/>
          </a:p>
          <a:p>
            <a:pPr defTabSz="1507595">
              <a:defRPr sz="2200"/>
            </a:pPr>
            <a:r>
              <a:rPr lang="en-US" sz="2400" dirty="0"/>
              <a:t>So, in part, my consistent presence at Tender Mercies was a benefit in and of itself. I would sit and chat with residents, offer good mornings and well-wishes, and practice maintaining a professional relationship with them. Also, by offering an introductory Meet &amp; Greet and a final Send-Off Party, my site supervisor emphasized this as allowing residents to have a clear beginning and end to a relationship. </a:t>
            </a:r>
          </a:p>
          <a:p>
            <a:pPr defTabSz="1507595">
              <a:defRPr sz="2200"/>
            </a:pPr>
            <a:endParaRPr lang="en-US" sz="2400" dirty="0"/>
          </a:p>
          <a:p>
            <a:pPr defTabSz="1507595">
              <a:defRPr sz="2200"/>
            </a:pPr>
            <a:r>
              <a:rPr lang="en-US" sz="3600" b="1" dirty="0">
                <a:solidFill>
                  <a:srgbClr val="990000"/>
                </a:solidFill>
              </a:rPr>
              <a:t>Active</a:t>
            </a:r>
            <a:r>
              <a:rPr lang="en-US" sz="3600" dirty="0"/>
              <a:t> </a:t>
            </a:r>
            <a:r>
              <a:rPr lang="en-US" sz="3600" b="1" dirty="0">
                <a:solidFill>
                  <a:srgbClr val="990000"/>
                </a:solidFill>
              </a:rPr>
              <a:t>Listening and Learning</a:t>
            </a:r>
            <a:endParaRPr lang="en-US" sz="2400" dirty="0"/>
          </a:p>
          <a:p>
            <a:pPr defTabSz="1507595">
              <a:defRPr sz="2200"/>
            </a:pPr>
            <a:r>
              <a:rPr lang="en-US" sz="2400" dirty="0"/>
              <a:t>A significant part of my contribution this summer was </a:t>
            </a:r>
            <a:r>
              <a:rPr lang="en-US" sz="2400" dirty="0" err="1"/>
              <a:t>bwing</a:t>
            </a:r>
            <a:r>
              <a:rPr lang="en-US" sz="2400" dirty="0"/>
              <a:t> available to chat, listen, and answer basic health questions. Many of the events listed under “stress management” also doubled as an opportunity to sit with and listen to the residents, getting to know each of their stories. </a:t>
            </a:r>
          </a:p>
          <a:p>
            <a:pPr defTabSz="1507595">
              <a:defRPr sz="2200"/>
            </a:pPr>
            <a:br>
              <a:rPr lang="en-US" sz="2400" dirty="0"/>
            </a:br>
            <a:r>
              <a:rPr lang="en-US" sz="2400" dirty="0"/>
              <a:t>There was a mutual benefit for both myself and the residents as I made myself available to hear stories and chat with them. I learned more than I ever could have anticipated about the life of a low-income individual in downtown Cincinnati. I heard in detail what it is like living in the mind of a person with schizophrenia or bipolar disorder. Many residents looked forward to telling me stories, and I looked forward to listening with an open mind and heart. </a:t>
            </a:r>
            <a:endParaRPr sz="2400" dirty="0"/>
          </a:p>
        </p:txBody>
      </p:sp>
      <p:sp>
        <p:nvSpPr>
          <p:cNvPr id="24" name="Rectangle"/>
          <p:cNvSpPr/>
          <p:nvPr/>
        </p:nvSpPr>
        <p:spPr>
          <a:xfrm>
            <a:off x="533400" y="607483"/>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pic>
        <p:nvPicPr>
          <p:cNvPr id="25" name="UC_logo" descr="UC_logo"/>
          <p:cNvPicPr>
            <a:picLocks noChangeAspect="1"/>
          </p:cNvPicPr>
          <p:nvPr/>
        </p:nvPicPr>
        <p:blipFill>
          <a:blip r:embed="rId3"/>
          <a:stretch>
            <a:fillRect/>
          </a:stretch>
        </p:blipFill>
        <p:spPr>
          <a:xfrm>
            <a:off x="30384986" y="21694456"/>
            <a:ext cx="4631185" cy="2305945"/>
          </a:xfrm>
          <a:prstGeom prst="rect">
            <a:avLst/>
          </a:prstGeom>
          <a:ln w="12700">
            <a:miter lim="400000"/>
          </a:ln>
        </p:spPr>
      </p:pic>
      <p:sp>
        <p:nvSpPr>
          <p:cNvPr id="26" name="Firstname I. Lastname1, Firstname I. Lastname2, Firstname I. Lastname3"/>
          <p:cNvSpPr txBox="1"/>
          <p:nvPr/>
        </p:nvSpPr>
        <p:spPr>
          <a:xfrm>
            <a:off x="0" y="3083253"/>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a:pPr>
            <a:r>
              <a:rPr lang="en-US" dirty="0"/>
              <a:t>Juliana Lavey</a:t>
            </a:r>
            <a:endParaRPr baseline="30222" dirty="0"/>
          </a:p>
        </p:txBody>
      </p:sp>
      <p:sp>
        <p:nvSpPr>
          <p:cNvPr id="27" name="1Cincinnati, OH, Department of Medicine; 2Cincinnati, OH, Department of Health; 3Cincinnati, OH, Department of Nursing"/>
          <p:cNvSpPr txBox="1"/>
          <p:nvPr/>
        </p:nvSpPr>
        <p:spPr>
          <a:xfrm>
            <a:off x="0" y="3805371"/>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baseline="30222"/>
            </a:pPr>
            <a:r>
              <a:rPr lang="en-US" dirty="0"/>
              <a:t>Urban Health Project 2019 – University of Cincinnati College of Medicine – Tender Mercies</a:t>
            </a:r>
            <a:endParaRPr baseline="0" dirty="0"/>
          </a:p>
        </p:txBody>
      </p:sp>
      <p:sp>
        <p:nvSpPr>
          <p:cNvPr id="31" name="Conclusion…"/>
          <p:cNvSpPr txBox="1"/>
          <p:nvPr/>
        </p:nvSpPr>
        <p:spPr>
          <a:xfrm>
            <a:off x="28640616" y="4489450"/>
            <a:ext cx="8571442" cy="176998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endParaRPr lang="en-US" sz="3600" dirty="0"/>
          </a:p>
          <a:p>
            <a:pPr defTabSz="1507595">
              <a:defRPr sz="3200" b="1">
                <a:solidFill>
                  <a:srgbClr val="990000"/>
                </a:solidFill>
              </a:defRPr>
            </a:pPr>
            <a:r>
              <a:rPr sz="3600" dirty="0"/>
              <a:t>Conclusion</a:t>
            </a:r>
          </a:p>
          <a:p>
            <a:pPr defTabSz="1507595">
              <a:defRPr sz="2200"/>
            </a:pPr>
            <a:r>
              <a:rPr lang="en-US" sz="2400" dirty="0"/>
              <a:t>The residents of Tender Mercies are a unique vulnerable population in that they all have suffered from chronic homelessness and struggle with some form of severe and persistent mental illness. Like many Americans, the residents also suffer from diabetes, hypertension, obesity, and chronic stress. My project looked at several ways to address these issues while leaving the residents with lasting ways they can pursue their own health. </a:t>
            </a:r>
          </a:p>
          <a:p>
            <a:pPr defTabSz="1507595">
              <a:defRPr sz="2200"/>
            </a:pPr>
            <a:endParaRPr lang="en-US" sz="2400" dirty="0"/>
          </a:p>
          <a:p>
            <a:pPr defTabSz="1507595">
              <a:defRPr sz="3200" b="1">
                <a:solidFill>
                  <a:srgbClr val="990000"/>
                </a:solidFill>
              </a:defRPr>
            </a:pPr>
            <a:r>
              <a:rPr lang="en-US" sz="3600" dirty="0"/>
              <a:t>Special Thanks </a:t>
            </a:r>
          </a:p>
          <a:p>
            <a:pPr defTabSz="1507595">
              <a:defRPr sz="2200"/>
            </a:pPr>
            <a:r>
              <a:rPr lang="en-US" sz="2400" dirty="0"/>
              <a:t>I would like to offer special thanks to the following employees of Tender Mercies: </a:t>
            </a:r>
          </a:p>
          <a:p>
            <a:pPr defTabSz="1507595">
              <a:defRPr sz="2200"/>
            </a:pPr>
            <a:endParaRPr lang="en-US" sz="2400" dirty="0"/>
          </a:p>
          <a:p>
            <a:pPr marL="342900" indent="-342900" defTabSz="1507595">
              <a:buFont typeface="Arial" panose="020B0604020202020204" pitchFamily="34" charset="0"/>
              <a:buChar char="•"/>
              <a:defRPr sz="2200"/>
            </a:pPr>
            <a:r>
              <a:rPr lang="en-US" sz="2400" dirty="0"/>
              <a:t>Mary Grover, my site supervisor, for her continual guidance, education, and advice. She helped me feel at home at Tender Mercies and was my major point of contact throughout the summer. This project was made possible by her support. </a:t>
            </a:r>
          </a:p>
          <a:p>
            <a:pPr marL="342900" indent="-342900" defTabSz="1507595">
              <a:buFont typeface="Arial" panose="020B0604020202020204" pitchFamily="34" charset="0"/>
              <a:buChar char="•"/>
              <a:defRPr sz="2200"/>
            </a:pPr>
            <a:r>
              <a:rPr lang="en-US" sz="2400" dirty="0"/>
              <a:t>Rudy Frank, the volunteer coordinator, for his helpful wisdom and guidance, as well as assisting with publicizing my events and offering support as needed. </a:t>
            </a:r>
          </a:p>
          <a:p>
            <a:pPr marL="342900" indent="-342900" defTabSz="1507595">
              <a:buFont typeface="Arial" panose="020B0604020202020204" pitchFamily="34" charset="0"/>
              <a:buChar char="•"/>
              <a:defRPr sz="2200"/>
            </a:pPr>
            <a:r>
              <a:rPr lang="en-US" sz="2400" dirty="0"/>
              <a:t>The Spaeth &amp; Kelly basement staff for keeping me laughing! </a:t>
            </a:r>
          </a:p>
          <a:p>
            <a:pPr marL="342900" indent="-342900" defTabSz="1507595">
              <a:buFont typeface="Arial" panose="020B0604020202020204" pitchFamily="34" charset="0"/>
              <a:buChar char="•"/>
              <a:defRPr sz="2200"/>
            </a:pPr>
            <a:r>
              <a:rPr lang="en-US" sz="2400" dirty="0"/>
              <a:t>Isaiah Noel and </a:t>
            </a:r>
            <a:r>
              <a:rPr lang="en-US" sz="2400" dirty="0" err="1"/>
              <a:t>Namratha</a:t>
            </a:r>
            <a:r>
              <a:rPr lang="en-US" sz="2400" dirty="0"/>
              <a:t> </a:t>
            </a:r>
            <a:r>
              <a:rPr lang="en-US" sz="2400" dirty="0" err="1"/>
              <a:t>Kolur</a:t>
            </a:r>
            <a:r>
              <a:rPr lang="en-US" sz="2400" dirty="0"/>
              <a:t>, our UHP co-directors, for their positive, enthusiastic attitudes and leadership! </a:t>
            </a:r>
          </a:p>
          <a:p>
            <a:pPr defTabSz="1507595">
              <a:defRPr sz="2200"/>
            </a:pPr>
            <a:endParaRPr dirty="0"/>
          </a:p>
        </p:txBody>
      </p:sp>
      <p:pic>
        <p:nvPicPr>
          <p:cNvPr id="33" name="Image" descr="Image"/>
          <p:cNvPicPr>
            <a:picLocks noChangeAspect="1"/>
          </p:cNvPicPr>
          <p:nvPr/>
        </p:nvPicPr>
        <p:blipFill>
          <a:blip r:embed="rId4"/>
          <a:stretch>
            <a:fillRect/>
          </a:stretch>
        </p:blipFill>
        <p:spPr>
          <a:xfrm>
            <a:off x="33701791" y="1076654"/>
            <a:ext cx="3673251" cy="2754633"/>
          </a:xfrm>
          <a:prstGeom prst="rect">
            <a:avLst/>
          </a:prstGeom>
          <a:ln w="12700">
            <a:miter lim="400000"/>
          </a:ln>
        </p:spPr>
      </p:pic>
      <p:pic>
        <p:nvPicPr>
          <p:cNvPr id="28" name="Picture 27" descr="A person sitting in a garden&#10;&#10;Description automatically generated">
            <a:extLst>
              <a:ext uri="{FF2B5EF4-FFF2-40B4-BE49-F238E27FC236}">
                <a16:creationId xmlns:a16="http://schemas.microsoft.com/office/drawing/2014/main" id="{17FF9236-C37C-463A-A415-09E9084C10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36925" y="4482041"/>
            <a:ext cx="7927308" cy="6046820"/>
          </a:xfrm>
          <a:prstGeom prst="rect">
            <a:avLst/>
          </a:prstGeom>
        </p:spPr>
      </p:pic>
      <p:grpSp>
        <p:nvGrpSpPr>
          <p:cNvPr id="29" name="Group 28">
            <a:extLst>
              <a:ext uri="{FF2B5EF4-FFF2-40B4-BE49-F238E27FC236}">
                <a16:creationId xmlns:a16="http://schemas.microsoft.com/office/drawing/2014/main" id="{81412512-52CA-4D5E-9F54-AE19FF03A8CD}"/>
              </a:ext>
            </a:extLst>
          </p:cNvPr>
          <p:cNvGrpSpPr/>
          <p:nvPr/>
        </p:nvGrpSpPr>
        <p:grpSpPr>
          <a:xfrm>
            <a:off x="19269074" y="17953581"/>
            <a:ext cx="8452909" cy="6046820"/>
            <a:chOff x="12359264" y="10531187"/>
            <a:chExt cx="12192000" cy="9144000"/>
          </a:xfrm>
        </p:grpSpPr>
        <p:pic>
          <p:nvPicPr>
            <p:cNvPr id="30" name="Picture 29">
              <a:extLst>
                <a:ext uri="{FF2B5EF4-FFF2-40B4-BE49-F238E27FC236}">
                  <a16:creationId xmlns:a16="http://schemas.microsoft.com/office/drawing/2014/main" id="{BA474774-A7EC-47C0-9263-5A6BB90C05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04544" y="13555031"/>
              <a:ext cx="3901440" cy="2496312"/>
            </a:xfrm>
            <a:prstGeom prst="rect">
              <a:avLst/>
            </a:prstGeom>
          </p:spPr>
        </p:pic>
        <p:pic>
          <p:nvPicPr>
            <p:cNvPr id="32" name="Picture 31" descr="A person standing in front of a building&#10;&#10;Description automatically generated">
              <a:extLst>
                <a:ext uri="{FF2B5EF4-FFF2-40B4-BE49-F238E27FC236}">
                  <a16:creationId xmlns:a16="http://schemas.microsoft.com/office/drawing/2014/main" id="{EA7A905A-CCB6-469F-B324-2BE4B101B8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354544" y="13653215"/>
              <a:ext cx="3901440" cy="2599944"/>
            </a:xfrm>
            <a:prstGeom prst="rect">
              <a:avLst/>
            </a:prstGeom>
          </p:spPr>
        </p:pic>
        <p:pic>
          <p:nvPicPr>
            <p:cNvPr id="34" name="Picture 33" descr="A person preparing food in a kitchen&#10;&#10;Description automatically generated">
              <a:extLst>
                <a:ext uri="{FF2B5EF4-FFF2-40B4-BE49-F238E27FC236}">
                  <a16:creationId xmlns:a16="http://schemas.microsoft.com/office/drawing/2014/main" id="{91072043-8730-4720-949F-29C1B896ED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59264" y="10531187"/>
              <a:ext cx="12192000" cy="9144000"/>
            </a:xfrm>
            <a:prstGeom prst="rect">
              <a:avLst/>
            </a:prstGeom>
          </p:spPr>
        </p:pic>
      </p:grpSp>
      <p:pic>
        <p:nvPicPr>
          <p:cNvPr id="13" name="Picture 12" descr="A person standing in front of a building&#10;&#10;Description automatically generated">
            <a:extLst>
              <a:ext uri="{FF2B5EF4-FFF2-40B4-BE49-F238E27FC236}">
                <a16:creationId xmlns:a16="http://schemas.microsoft.com/office/drawing/2014/main" id="{6F2B8450-6086-4D04-8669-786B1E72B1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9758" y="18589493"/>
            <a:ext cx="8119534" cy="5410908"/>
          </a:xfrm>
          <a:prstGeom prst="rect">
            <a:avLst/>
          </a:prstGeom>
        </p:spPr>
      </p:pic>
      <p:pic>
        <p:nvPicPr>
          <p:cNvPr id="15" name="Picture 14">
            <a:extLst>
              <a:ext uri="{FF2B5EF4-FFF2-40B4-BE49-F238E27FC236}">
                <a16:creationId xmlns:a16="http://schemas.microsoft.com/office/drawing/2014/main" id="{44D276DD-E6B0-4E1F-ACCE-55E23B7435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9758" y="955103"/>
            <a:ext cx="5512186" cy="3526938"/>
          </a:xfrm>
          <a:prstGeom prst="rect">
            <a:avLst/>
          </a:prstGeom>
        </p:spPr>
      </p:pic>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178</TotalTime>
  <Words>983</Words>
  <Application>Microsoft Office PowerPoint</Application>
  <PresentationFormat>Custom</PresentationFormat>
  <Paragraphs>86</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Life Enrichment and Health Maintenance in Individuals with  History of Chronic Homelessness and Mood or Thought Disorders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Enrichment and Health Maintenance in Individuals with  History of Chronic Homelessness and Mood or Thought Disorders</dc:title>
  <dc:creator>Julie Lavey</dc:creator>
  <cp:lastModifiedBy>Julie Lavey</cp:lastModifiedBy>
  <cp:revision>16</cp:revision>
  <dcterms:modified xsi:type="dcterms:W3CDTF">2019-07-25T14:35:47Z</dcterms:modified>
</cp:coreProperties>
</file>