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32918400" cy="21945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2B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49"/>
    <p:restoredTop sz="96213"/>
  </p:normalViewPr>
  <p:slideViewPr>
    <p:cSldViewPr snapToGrid="0" snapToObjects="1">
      <p:cViewPr>
        <p:scale>
          <a:sx n="35" d="100"/>
          <a:sy n="35" d="100"/>
        </p:scale>
        <p:origin x="1152"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7"/>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8787"/>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8787"/>
          </a:xfrm>
          <a:prstGeom prst="rect">
            <a:avLst/>
          </a:prstGeom>
          <a:noFill/>
          <a:ln>
            <a:noFill/>
          </a:ln>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7" name="Google Shape;87;p4:notes"/>
          <p:cNvSpPr>
            <a:spLocks noGrp="1" noRot="1" noChangeAspect="1"/>
          </p:cNvSpPr>
          <p:nvPr>
            <p:ph type="sldImg" idx="2"/>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75" name="Google Shape;75;p11"/>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76" name="Google Shape;76;p1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7" name="Google Shape;77;p1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8" name="Google Shape;78;p1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9"/>
        <p:cNvGrpSpPr/>
        <p:nvPr/>
      </p:nvGrpSpPr>
      <p:grpSpPr>
        <a:xfrm>
          <a:off x="0" y="0"/>
          <a:ext cx="0" cy="0"/>
          <a:chOff x="0" y="0"/>
          <a:chExt cx="0" cy="0"/>
        </a:xfrm>
      </p:grpSpPr>
      <p:sp>
        <p:nvSpPr>
          <p:cNvPr id="80" name="Google Shape;80;p12"/>
          <p:cNvSpPr txBox="1">
            <a:spLocks noGrp="1"/>
          </p:cNvSpPr>
          <p:nvPr>
            <p:ph type="ctrTitle"/>
          </p:nvPr>
        </p:nvSpPr>
        <p:spPr>
          <a:xfrm>
            <a:off x="2470150" y="6816727"/>
            <a:ext cx="27978101" cy="470535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81" name="Google Shape;81;p12"/>
          <p:cNvSpPr txBox="1">
            <a:spLocks noGrp="1"/>
          </p:cNvSpPr>
          <p:nvPr>
            <p:ph type="subTitle" idx="1"/>
          </p:nvPr>
        </p:nvSpPr>
        <p:spPr>
          <a:xfrm>
            <a:off x="4937127" y="12436477"/>
            <a:ext cx="23044149" cy="5607050"/>
          </a:xfrm>
          <a:prstGeom prst="rect">
            <a:avLst/>
          </a:prstGeom>
          <a:noFill/>
          <a:ln>
            <a:noFill/>
          </a:ln>
        </p:spPr>
        <p:txBody>
          <a:bodyPr spcFirstLastPara="1" wrap="square" lIns="91425" tIns="91425" rIns="91425" bIns="91425" anchor="t" anchorCtr="0">
            <a:noAutofit/>
          </a:bodyPr>
          <a:lstStyle>
            <a:lvl1pPr marL="0" marR="0" lvl="0"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1pPr>
            <a:lvl2pPr marL="914400" marR="0" lvl="1" indent="0" algn="ctr" rtl="0">
              <a:spcBef>
                <a:spcPts val="1920"/>
              </a:spcBef>
              <a:spcAft>
                <a:spcPts val="0"/>
              </a:spcAft>
              <a:buClr>
                <a:schemeClr val="dk1"/>
              </a:buClr>
              <a:buSzPts val="9600"/>
              <a:buFont typeface="Arial"/>
              <a:buNone/>
              <a:defRPr sz="9600" b="0" i="0" u="none" strike="noStrike" cap="none">
                <a:solidFill>
                  <a:schemeClr val="dk1"/>
                </a:solidFill>
                <a:latin typeface="Arial"/>
                <a:ea typeface="Arial"/>
                <a:cs typeface="Arial"/>
                <a:sym typeface="Arial"/>
              </a:defRPr>
            </a:lvl2pPr>
            <a:lvl3pPr marL="1828800" marR="0" lvl="2" indent="0" algn="ctr" rtl="0">
              <a:spcBef>
                <a:spcPts val="1640"/>
              </a:spcBef>
              <a:spcAft>
                <a:spcPts val="0"/>
              </a:spcAft>
              <a:buClr>
                <a:schemeClr val="dk1"/>
              </a:buClr>
              <a:buSzPts val="8200"/>
              <a:buFont typeface="Arial"/>
              <a:buNone/>
              <a:defRPr sz="8200" b="0" i="0" u="none" strike="noStrike" cap="none">
                <a:solidFill>
                  <a:schemeClr val="dk1"/>
                </a:solidFill>
                <a:latin typeface="Arial"/>
                <a:ea typeface="Arial"/>
                <a:cs typeface="Arial"/>
                <a:sym typeface="Arial"/>
              </a:defRPr>
            </a:lvl3pPr>
            <a:lvl4pPr marL="2743200" marR="0" lvl="3"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4pPr>
            <a:lvl5pPr marL="3657600" marR="0" lvl="4"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5pPr>
            <a:lvl6pPr marL="4572000" marR="0" lvl="5"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6pPr>
            <a:lvl7pPr marL="5486400" marR="0" lvl="6"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7pPr>
            <a:lvl8pPr marL="6400800" marR="0" lvl="7"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8pPr>
            <a:lvl9pPr marL="7315200" marR="0" lvl="8"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9pPr>
          </a:lstStyle>
          <a:p>
            <a:endParaRPr/>
          </a:p>
        </p:txBody>
      </p:sp>
      <p:sp>
        <p:nvSpPr>
          <p:cNvPr id="82" name="Google Shape;82;p1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3" name="Google Shape;83;p1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4" name="Google Shape;84;p1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rot="5400000">
            <a:off x="18208626" y="6537327"/>
            <a:ext cx="18722973" cy="7407274"/>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2" name="Google Shape;22;p3"/>
          <p:cNvSpPr txBox="1">
            <a:spLocks noGrp="1"/>
          </p:cNvSpPr>
          <p:nvPr>
            <p:ph type="body" idx="1"/>
          </p:nvPr>
        </p:nvSpPr>
        <p:spPr>
          <a:xfrm rot="5400000">
            <a:off x="3241677" y="-717550"/>
            <a:ext cx="18722973" cy="21917027"/>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5" name="Google Shape;25;p3"/>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8" name="Google Shape;28;p4"/>
          <p:cNvSpPr txBox="1">
            <a:spLocks noGrp="1"/>
          </p:cNvSpPr>
          <p:nvPr>
            <p:ph type="body" idx="1"/>
          </p:nvPr>
        </p:nvSpPr>
        <p:spPr>
          <a:xfrm rot="5400000">
            <a:off x="9218613" y="-2452687"/>
            <a:ext cx="14481175" cy="29629100"/>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29" name="Google Shape;29;p4"/>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0" name="Google Shape;30;p4"/>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1" name="Google Shape;31;p4"/>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6451600" y="15360650"/>
            <a:ext cx="19751676" cy="18161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34" name="Google Shape;34;p5"/>
          <p:cNvSpPr>
            <a:spLocks noGrp="1"/>
          </p:cNvSpPr>
          <p:nvPr>
            <p:ph type="pic" idx="2"/>
          </p:nvPr>
        </p:nvSpPr>
        <p:spPr>
          <a:xfrm>
            <a:off x="6451600" y="1962151"/>
            <a:ext cx="19751676" cy="13166727"/>
          </a:xfrm>
          <a:prstGeom prst="rect">
            <a:avLst/>
          </a:prstGeom>
          <a:noFill/>
          <a:ln>
            <a:noFill/>
          </a:ln>
        </p:spPr>
        <p:txBody>
          <a:bodyPr spcFirstLastPara="1" wrap="square" lIns="91425" tIns="91425" rIns="91425" bIns="91425" anchor="t" anchorCtr="0">
            <a:noAutofit/>
          </a:bodyPr>
          <a:lstStyle>
            <a:lvl1pPr marL="0" marR="0" lvl="0" indent="0" algn="l" rtl="0">
              <a:spcBef>
                <a:spcPts val="1280"/>
              </a:spcBef>
              <a:spcAft>
                <a:spcPts val="0"/>
              </a:spcAft>
              <a:buClr>
                <a:schemeClr val="dk1"/>
              </a:buClr>
              <a:buSzPts val="1400"/>
              <a:buFont typeface="Arial"/>
              <a:buNone/>
              <a:defRPr sz="6400" b="0" i="0" u="none" strike="noStrike" cap="none">
                <a:solidFill>
                  <a:schemeClr val="dk1"/>
                </a:solidFill>
                <a:latin typeface="Arial"/>
                <a:ea typeface="Arial"/>
                <a:cs typeface="Arial"/>
                <a:sym typeface="Arial"/>
              </a:defRPr>
            </a:lvl1pPr>
            <a:lvl2pPr marL="914400" marR="0" lvl="1" indent="0" algn="l" rtl="0">
              <a:spcBef>
                <a:spcPts val="1120"/>
              </a:spcBef>
              <a:spcAft>
                <a:spcPts val="0"/>
              </a:spcAft>
              <a:buClr>
                <a:schemeClr val="dk1"/>
              </a:buClr>
              <a:buSzPts val="1400"/>
              <a:buFont typeface="Arial"/>
              <a:buNone/>
              <a:defRPr sz="5600" b="0" i="0" u="none" strike="noStrike" cap="none">
                <a:solidFill>
                  <a:schemeClr val="dk1"/>
                </a:solidFill>
                <a:latin typeface="Arial"/>
                <a:ea typeface="Arial"/>
                <a:cs typeface="Arial"/>
                <a:sym typeface="Arial"/>
              </a:defRPr>
            </a:lvl2pPr>
            <a:lvl3pPr marL="1828800" marR="0" lvl="2" indent="0" algn="l" rtl="0">
              <a:spcBef>
                <a:spcPts val="960"/>
              </a:spcBef>
              <a:spcAft>
                <a:spcPts val="0"/>
              </a:spcAft>
              <a:buClr>
                <a:schemeClr val="dk1"/>
              </a:buClr>
              <a:buSzPts val="1400"/>
              <a:buFont typeface="Arial"/>
              <a:buNone/>
              <a:defRPr sz="4800" b="0" i="0" u="none" strike="noStrike" cap="none">
                <a:solidFill>
                  <a:schemeClr val="dk1"/>
                </a:solidFill>
                <a:latin typeface="Arial"/>
                <a:ea typeface="Arial"/>
                <a:cs typeface="Arial"/>
                <a:sym typeface="Arial"/>
              </a:defRPr>
            </a:lvl3pPr>
            <a:lvl4pPr marL="2743200" marR="0" lvl="3"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4pPr>
            <a:lvl5pPr marL="3657600" marR="0" lvl="4"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5pPr>
            <a:lvl6pPr marL="4572000" marR="0" lvl="5"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6pPr>
            <a:lvl7pPr marL="5486400" marR="0" lvl="6"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7pPr>
            <a:lvl8pPr marL="6400800" marR="0" lvl="7"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8pPr>
            <a:lvl9pPr marL="7315200" marR="0" lvl="8"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9pPr>
          </a:lstStyle>
          <a:p>
            <a:endParaRPr/>
          </a:p>
        </p:txBody>
      </p:sp>
      <p:sp>
        <p:nvSpPr>
          <p:cNvPr id="35" name="Google Shape;35;p5"/>
          <p:cNvSpPr txBox="1">
            <a:spLocks noGrp="1"/>
          </p:cNvSpPr>
          <p:nvPr>
            <p:ph type="body" idx="1"/>
          </p:nvPr>
        </p:nvSpPr>
        <p:spPr>
          <a:xfrm>
            <a:off x="6451600" y="17176752"/>
            <a:ext cx="19751676" cy="2574926"/>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36" name="Google Shape;36;p5"/>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7" name="Google Shape;37;p5"/>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8" name="Google Shape;38;p5"/>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1644651" y="873126"/>
            <a:ext cx="10829926" cy="3717924"/>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1" name="Google Shape;41;p6"/>
          <p:cNvSpPr txBox="1">
            <a:spLocks noGrp="1"/>
          </p:cNvSpPr>
          <p:nvPr>
            <p:ph type="body" idx="1"/>
          </p:nvPr>
        </p:nvSpPr>
        <p:spPr>
          <a:xfrm>
            <a:off x="12871450" y="873126"/>
            <a:ext cx="18402300" cy="18729323"/>
          </a:xfrm>
          <a:prstGeom prst="rect">
            <a:avLst/>
          </a:prstGeom>
          <a:noFill/>
          <a:ln>
            <a:noFill/>
          </a:ln>
        </p:spPr>
        <p:txBody>
          <a:bodyPr spcFirstLastPara="1" wrap="square" lIns="91425" tIns="91425" rIns="91425" bIns="91425" anchor="t" anchorCtr="0">
            <a:noAutofit/>
          </a:bodyPr>
          <a:lstStyle>
            <a:lvl1pPr marL="457200" marR="0" lvl="0" indent="-635000" algn="l" rtl="0">
              <a:spcBef>
                <a:spcPts val="1280"/>
              </a:spcBef>
              <a:spcAft>
                <a:spcPts val="0"/>
              </a:spcAft>
              <a:buClr>
                <a:schemeClr val="dk1"/>
              </a:buClr>
              <a:buSzPts val="6400"/>
              <a:buFont typeface="Arial"/>
              <a:buChar char="•"/>
              <a:defRPr sz="6400" b="0" i="0" u="none" strike="noStrike" cap="none">
                <a:solidFill>
                  <a:schemeClr val="dk1"/>
                </a:solidFill>
                <a:latin typeface="Arial"/>
                <a:ea typeface="Arial"/>
                <a:cs typeface="Arial"/>
                <a:sym typeface="Arial"/>
              </a:defRPr>
            </a:lvl1pPr>
            <a:lvl2pPr marL="914400" marR="0" lvl="1"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2pPr>
            <a:lvl3pPr marL="1371600" marR="0" lvl="2"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3pPr>
            <a:lvl4pPr marL="1828800" marR="0" lvl="3"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4pPr>
            <a:lvl5pPr marL="2286000" marR="0" lvl="4"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5pPr>
            <a:lvl6pPr marL="2743200" marR="0" lvl="5"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6pPr>
            <a:lvl7pPr marL="3200400" marR="0" lvl="6"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7pPr>
            <a:lvl8pPr marL="3657600" marR="0" lvl="7"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8pPr>
            <a:lvl9pPr marL="4114800" marR="0" lvl="8"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body" idx="2"/>
          </p:nvPr>
        </p:nvSpPr>
        <p:spPr>
          <a:xfrm>
            <a:off x="1644651" y="4591050"/>
            <a:ext cx="10829926" cy="15011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43" name="Google Shape;43;p6"/>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4" name="Google Shape;44;p6"/>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5" name="Google Shape;45;p6"/>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8" name="Google Shape;48;p7"/>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9" name="Google Shape;49;p7"/>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0" name="Google Shape;50;p7"/>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53" name="Google Shape;53;p8"/>
          <p:cNvSpPr txBox="1">
            <a:spLocks noGrp="1"/>
          </p:cNvSpPr>
          <p:nvPr>
            <p:ph type="body" idx="1"/>
          </p:nvPr>
        </p:nvSpPr>
        <p:spPr>
          <a:xfrm>
            <a:off x="1644650" y="4911727"/>
            <a:ext cx="14544675"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54" name="Google Shape;54;p8"/>
          <p:cNvSpPr txBox="1">
            <a:spLocks noGrp="1"/>
          </p:cNvSpPr>
          <p:nvPr>
            <p:ph type="body" idx="2"/>
          </p:nvPr>
        </p:nvSpPr>
        <p:spPr>
          <a:xfrm>
            <a:off x="1644650" y="6959601"/>
            <a:ext cx="14544675"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55" name="Google Shape;55;p8"/>
          <p:cNvSpPr txBox="1">
            <a:spLocks noGrp="1"/>
          </p:cNvSpPr>
          <p:nvPr>
            <p:ph type="body" idx="3"/>
          </p:nvPr>
        </p:nvSpPr>
        <p:spPr>
          <a:xfrm>
            <a:off x="16722727" y="4911727"/>
            <a:ext cx="14551024"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56" name="Google Shape;56;p8"/>
          <p:cNvSpPr txBox="1">
            <a:spLocks noGrp="1"/>
          </p:cNvSpPr>
          <p:nvPr>
            <p:ph type="body" idx="4"/>
          </p:nvPr>
        </p:nvSpPr>
        <p:spPr>
          <a:xfrm>
            <a:off x="16722727" y="6959601"/>
            <a:ext cx="14551024"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57" name="Google Shape;57;p8"/>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8" name="Google Shape;58;p8"/>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9" name="Google Shape;59;p8"/>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2" name="Google Shape;62;p9"/>
          <p:cNvSpPr txBox="1">
            <a:spLocks noGrp="1"/>
          </p:cNvSpPr>
          <p:nvPr>
            <p:ph type="body" idx="1"/>
          </p:nvPr>
        </p:nvSpPr>
        <p:spPr>
          <a:xfrm>
            <a:off x="1644651"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63" name="Google Shape;63;p9"/>
          <p:cNvSpPr txBox="1">
            <a:spLocks noGrp="1"/>
          </p:cNvSpPr>
          <p:nvPr>
            <p:ph type="body" idx="2"/>
          </p:nvPr>
        </p:nvSpPr>
        <p:spPr>
          <a:xfrm>
            <a:off x="16611602"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64" name="Google Shape;64;p9"/>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5" name="Google Shape;65;p9"/>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6" name="Google Shape;66;p9"/>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2600327" y="14103350"/>
            <a:ext cx="27981274" cy="43561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8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2600327" y="9302750"/>
            <a:ext cx="27981274" cy="48006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800"/>
              </a:spcBef>
              <a:spcAft>
                <a:spcPts val="0"/>
              </a:spcAft>
              <a:buClr>
                <a:schemeClr val="dk1"/>
              </a:buClr>
              <a:buSzPts val="11000"/>
              <a:buFont typeface="Arial"/>
              <a:buNone/>
              <a:defRPr sz="4000" b="0" i="0" u="none" strike="noStrike" cap="none">
                <a:solidFill>
                  <a:schemeClr val="dk1"/>
                </a:solidFill>
                <a:latin typeface="Arial"/>
                <a:ea typeface="Arial"/>
                <a:cs typeface="Arial"/>
                <a:sym typeface="Arial"/>
              </a:defRPr>
            </a:lvl1pPr>
            <a:lvl2pPr marL="914400" marR="0" lvl="1" indent="-228600" algn="l" rtl="0">
              <a:spcBef>
                <a:spcPts val="720"/>
              </a:spcBef>
              <a:spcAft>
                <a:spcPts val="0"/>
              </a:spcAft>
              <a:buClr>
                <a:schemeClr val="dk1"/>
              </a:buClr>
              <a:buSzPts val="9600"/>
              <a:buFont typeface="Arial"/>
              <a:buNone/>
              <a:defRPr sz="3600" b="0" i="0" u="none" strike="noStrike" cap="none">
                <a:solidFill>
                  <a:schemeClr val="dk1"/>
                </a:solidFill>
                <a:latin typeface="Arial"/>
                <a:ea typeface="Arial"/>
                <a:cs typeface="Arial"/>
                <a:sym typeface="Arial"/>
              </a:defRPr>
            </a:lvl2pPr>
            <a:lvl3pPr marL="1371600" marR="0" lvl="2" indent="-228600" algn="l" rtl="0">
              <a:spcBef>
                <a:spcPts val="640"/>
              </a:spcBef>
              <a:spcAft>
                <a:spcPts val="0"/>
              </a:spcAft>
              <a:buClr>
                <a:schemeClr val="dk1"/>
              </a:buClr>
              <a:buSzPts val="8200"/>
              <a:buFont typeface="Arial"/>
              <a:buNone/>
              <a:defRPr sz="3200" b="0" i="0" u="none" strike="noStrike" cap="none">
                <a:solidFill>
                  <a:schemeClr val="dk1"/>
                </a:solidFill>
                <a:latin typeface="Arial"/>
                <a:ea typeface="Arial"/>
                <a:cs typeface="Arial"/>
                <a:sym typeface="Arial"/>
              </a:defRPr>
            </a:lvl3pPr>
            <a:lvl4pPr marL="1828800" marR="0" lvl="3"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4pPr>
            <a:lvl5pPr marL="2286000" marR="0" lvl="4"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5pPr>
            <a:lvl6pPr marL="2743200" marR="0" lvl="5"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6pPr>
            <a:lvl7pPr marL="3200400" marR="0" lvl="6"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7pPr>
            <a:lvl8pPr marL="3657600" marR="0" lvl="7"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8pPr>
            <a:lvl9pPr marL="4114800" marR="0" lvl="8"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9pPr>
          </a:lstStyle>
          <a:p>
            <a:endParaRPr/>
          </a:p>
        </p:txBody>
      </p:sp>
      <p:sp>
        <p:nvSpPr>
          <p:cNvPr id="70" name="Google Shape;70;p10"/>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1" name="Google Shape;71;p10"/>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1pPr>
            <a:lvl2pPr marL="914400" marR="0" lvl="1" indent="-4572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4572000" marR="0" lvl="5" indent="-2286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6400800" marR="0" lvl="6" indent="-32004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9144000" marR="0" lvl="7" indent="-45720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12801600" marR="0" lvl="8" indent="-6400800" algn="l" rtl="0">
              <a:lnSpc>
                <a:spcPct val="100000"/>
              </a:lnSpc>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Font typeface="Arial"/>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pic>
        <p:nvPicPr>
          <p:cNvPr id="15" name="Google Shape;15;p1" descr="ps1218_01red_300"/>
          <p:cNvPicPr preferRelativeResize="0"/>
          <p:nvPr/>
        </p:nvPicPr>
        <p:blipFill rotWithShape="1">
          <a:blip r:embed="rId13">
            <a:alphaModFix/>
          </a:blip>
          <a:srcRect/>
          <a:stretch/>
        </p:blipFill>
        <p:spPr>
          <a:xfrm>
            <a:off x="0" y="17186275"/>
            <a:ext cx="32908876" cy="47593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13" Type="http://schemas.openxmlformats.org/officeDocument/2006/relationships/image" Target="../media/image11.tiff"/><Relationship Id="rId18" Type="http://schemas.openxmlformats.org/officeDocument/2006/relationships/image" Target="../media/image16.JPG"/><Relationship Id="rId3" Type="http://schemas.openxmlformats.org/officeDocument/2006/relationships/image" Target="../media/image2.png"/><Relationship Id="rId7" Type="http://schemas.openxmlformats.org/officeDocument/2006/relationships/image" Target="../media/image6.jpg"/><Relationship Id="rId12" Type="http://schemas.microsoft.com/office/2007/relationships/hdphoto" Target="../media/hdphoto1.wdp"/><Relationship Id="rId17" Type="http://schemas.openxmlformats.org/officeDocument/2006/relationships/image" Target="../media/image15.JPG"/><Relationship Id="rId2" Type="http://schemas.openxmlformats.org/officeDocument/2006/relationships/notesSlide" Target="../notesSlides/notesSlide1.xml"/><Relationship Id="rId16" Type="http://schemas.openxmlformats.org/officeDocument/2006/relationships/image" Target="../media/image14.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3.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4" name="Picture 23">
            <a:extLst>
              <a:ext uri="{FF2B5EF4-FFF2-40B4-BE49-F238E27FC236}">
                <a16:creationId xmlns:a16="http://schemas.microsoft.com/office/drawing/2014/main" id="{54796AAE-7E05-3541-BF2B-7371F118C7BF}"/>
              </a:ext>
            </a:extLst>
          </p:cNvPr>
          <p:cNvPicPr>
            <a:picLocks noChangeAspect="1"/>
          </p:cNvPicPr>
          <p:nvPr/>
        </p:nvPicPr>
        <p:blipFill rotWithShape="1">
          <a:blip r:embed="rId3"/>
          <a:srcRect l="3646"/>
          <a:stretch/>
        </p:blipFill>
        <p:spPr>
          <a:xfrm>
            <a:off x="8643924" y="16762536"/>
            <a:ext cx="3299671" cy="2176273"/>
          </a:xfrm>
          <a:prstGeom prst="rect">
            <a:avLst/>
          </a:prstGeom>
        </p:spPr>
      </p:pic>
      <p:sp>
        <p:nvSpPr>
          <p:cNvPr id="28" name="TextBox 27">
            <a:extLst>
              <a:ext uri="{FF2B5EF4-FFF2-40B4-BE49-F238E27FC236}">
                <a16:creationId xmlns:a16="http://schemas.microsoft.com/office/drawing/2014/main" id="{FB712B10-B691-6A41-8512-E03C6F3087D6}"/>
              </a:ext>
            </a:extLst>
          </p:cNvPr>
          <p:cNvSpPr txBox="1"/>
          <p:nvPr/>
        </p:nvSpPr>
        <p:spPr>
          <a:xfrm>
            <a:off x="8602525" y="5355237"/>
            <a:ext cx="7763256" cy="11726287"/>
          </a:xfrm>
          <a:prstGeom prst="rect">
            <a:avLst/>
          </a:prstGeom>
          <a:noFill/>
        </p:spPr>
        <p:txBody>
          <a:bodyPr wrap="square" rtlCol="0">
            <a:spAutoFit/>
          </a:bodyPr>
          <a:lstStyle/>
          <a:p>
            <a:pPr algn="ctr"/>
            <a:r>
              <a:rPr lang="en-US" sz="2800" b="1" dirty="0">
                <a:solidFill>
                  <a:srgbClr val="CE2B2D"/>
                </a:solidFill>
              </a:rPr>
              <a:t>Why Nutrition?</a:t>
            </a:r>
          </a:p>
          <a:p>
            <a:endParaRPr lang="en-US" dirty="0"/>
          </a:p>
          <a:p>
            <a:pPr algn="just"/>
            <a:r>
              <a:rPr lang="en-US" sz="1800" dirty="0"/>
              <a:t>According to a study published in 1990, </a:t>
            </a:r>
            <a:r>
              <a:rPr lang="en-US" sz="1800" b="1" dirty="0"/>
              <a:t>homeless and underprivileged youths do not consume adequate amounts of core food groups</a:t>
            </a:r>
            <a:r>
              <a:rPr lang="en-US" sz="1800" dirty="0"/>
              <a:t>, especially vegetables and meat, while they do consume an excess of fast food.</a:t>
            </a:r>
            <a:r>
              <a:rPr lang="en-US" sz="1800" baseline="30000" dirty="0"/>
              <a:t>3</a:t>
            </a:r>
            <a:r>
              <a:rPr lang="en-US" sz="1800" dirty="0"/>
              <a:t> Eighteen years later, another study found that homeless children still were not eating sufficient fruits, vegetables, and dairy.</a:t>
            </a:r>
            <a:r>
              <a:rPr lang="en-US" sz="1800" baseline="30000" dirty="0"/>
              <a:t>4 </a:t>
            </a:r>
            <a:r>
              <a:rPr lang="en-US" sz="1800" dirty="0"/>
              <a:t>Statistics like these have led to a number of nutritional programs for the homeless being introduced across the country, which inspired my summer project for BHS. </a:t>
            </a:r>
          </a:p>
          <a:p>
            <a:pPr algn="just"/>
            <a:endParaRPr lang="en-US" sz="1800" dirty="0"/>
          </a:p>
          <a:p>
            <a:pPr algn="ctr"/>
            <a:r>
              <a:rPr lang="en-US" sz="2800" b="1" dirty="0">
                <a:solidFill>
                  <a:srgbClr val="CE2B2D"/>
                </a:solidFill>
              </a:rPr>
              <a:t>Preparation for the Course</a:t>
            </a:r>
          </a:p>
          <a:p>
            <a:pPr algn="just"/>
            <a:endParaRPr lang="en-US" b="1" dirty="0">
              <a:solidFill>
                <a:srgbClr val="CE2B2D"/>
              </a:solidFill>
            </a:endParaRPr>
          </a:p>
          <a:p>
            <a:pPr algn="just"/>
            <a:r>
              <a:rPr lang="en-US" sz="1800" b="1" dirty="0">
                <a:solidFill>
                  <a:srgbClr val="CE2B2D"/>
                </a:solidFill>
              </a:rPr>
              <a:t>Parent Survey</a:t>
            </a:r>
          </a:p>
          <a:p>
            <a:pPr algn="just"/>
            <a:endParaRPr lang="en-US" sz="1000" dirty="0"/>
          </a:p>
          <a:p>
            <a:pPr algn="just"/>
            <a:r>
              <a:rPr lang="en-US" sz="1800" dirty="0"/>
              <a:t>I surveyed parents at the shelter to get an idea about what their children typically ate and how that lined up with national guidelines. I found that, on average, </a:t>
            </a:r>
            <a:r>
              <a:rPr lang="en-US" sz="1800" b="1" dirty="0"/>
              <a:t>children in shelter were not consuming foods from all five food groups on a daily basis </a:t>
            </a:r>
            <a:r>
              <a:rPr lang="en-US" sz="1800" dirty="0"/>
              <a:t>(</a:t>
            </a:r>
            <a:r>
              <a:rPr lang="en-US" sz="1800" i="1" dirty="0"/>
              <a:t>Figure 1</a:t>
            </a:r>
            <a:r>
              <a:rPr lang="en-US" sz="1800" dirty="0"/>
              <a:t>). I also discovered that </a:t>
            </a:r>
            <a:r>
              <a:rPr lang="en-US" sz="1800" b="1" dirty="0"/>
              <a:t>while</a:t>
            </a:r>
            <a:r>
              <a:rPr lang="en-US" sz="1800" dirty="0"/>
              <a:t> </a:t>
            </a:r>
            <a:r>
              <a:rPr lang="en-US" sz="1800" b="1" dirty="0"/>
              <a:t>only</a:t>
            </a:r>
            <a:r>
              <a:rPr lang="en-US" sz="1800" dirty="0"/>
              <a:t> </a:t>
            </a:r>
            <a:r>
              <a:rPr lang="en-US" sz="1800" b="1" dirty="0"/>
              <a:t>five out of fifteen parents surveyed said their kids were eating foods from every group every day, 67% of the group still thought their children were meeting national guidelines.</a:t>
            </a:r>
            <a:r>
              <a:rPr lang="en-US" sz="1800" dirty="0"/>
              <a:t> On average, these children were also consuming foods with added sugars and fats multiple days during the week (</a:t>
            </a:r>
            <a:r>
              <a:rPr lang="en-US" sz="1800" i="1" dirty="0"/>
              <a:t>Figure 2</a:t>
            </a:r>
            <a:r>
              <a:rPr lang="en-US" sz="1800" dirty="0"/>
              <a:t>).</a:t>
            </a:r>
          </a:p>
          <a:p>
            <a:pPr algn="just"/>
            <a:endParaRPr lang="en-US" b="1" dirty="0">
              <a:solidFill>
                <a:srgbClr val="CE2B2D"/>
              </a:solidFill>
            </a:endParaRPr>
          </a:p>
          <a:p>
            <a:pPr algn="just"/>
            <a:endParaRPr lang="en-US" sz="2000" b="1" dirty="0">
              <a:solidFill>
                <a:srgbClr val="CE2B2D"/>
              </a:solidFill>
            </a:endParaRPr>
          </a:p>
          <a:p>
            <a:pPr algn="just"/>
            <a:endParaRPr lang="en-US" sz="2000" b="1" dirty="0">
              <a:solidFill>
                <a:srgbClr val="CE2B2D"/>
              </a:solidFill>
            </a:endParaRPr>
          </a:p>
          <a:p>
            <a:pPr algn="just"/>
            <a:endParaRPr lang="en-US" sz="2000" b="1" dirty="0">
              <a:solidFill>
                <a:srgbClr val="CE2B2D"/>
              </a:solidFill>
            </a:endParaRPr>
          </a:p>
          <a:p>
            <a:pPr algn="just"/>
            <a:endParaRPr lang="en-US" sz="2000" b="1" dirty="0">
              <a:solidFill>
                <a:srgbClr val="CE2B2D"/>
              </a:solidFill>
            </a:endParaRPr>
          </a:p>
          <a:p>
            <a:pPr algn="just"/>
            <a:endParaRPr lang="en-US" sz="2000" b="1" dirty="0">
              <a:solidFill>
                <a:srgbClr val="CE2B2D"/>
              </a:solidFill>
            </a:endParaRPr>
          </a:p>
          <a:p>
            <a:pPr algn="just"/>
            <a:endParaRPr lang="en-US" sz="2000" b="1" dirty="0">
              <a:solidFill>
                <a:srgbClr val="CE2B2D"/>
              </a:solidFill>
            </a:endParaRPr>
          </a:p>
          <a:p>
            <a:pPr algn="just"/>
            <a:endParaRPr lang="en-US" sz="3200" b="1" dirty="0">
              <a:solidFill>
                <a:srgbClr val="CE2B2D"/>
              </a:solidFill>
            </a:endParaRPr>
          </a:p>
          <a:p>
            <a:pPr algn="just"/>
            <a:r>
              <a:rPr lang="en-US" sz="1800" b="1" dirty="0">
                <a:solidFill>
                  <a:srgbClr val="CE2B2D"/>
                </a:solidFill>
              </a:rPr>
              <a:t>Child Survey</a:t>
            </a:r>
          </a:p>
          <a:p>
            <a:pPr algn="just"/>
            <a:endParaRPr lang="en-US" sz="1000" dirty="0"/>
          </a:p>
          <a:p>
            <a:pPr algn="just"/>
            <a:r>
              <a:rPr lang="en-US" sz="1800" dirty="0"/>
              <a:t>Before starting the course, I asked the children staying at the shelter to fill out several worksheets regarding food groups and healthy eating. </a:t>
            </a:r>
            <a:r>
              <a:rPr lang="en-US" sz="1800" b="1" dirty="0"/>
              <a:t>None of the children surveyed were able to identify all five food group</a:t>
            </a:r>
            <a:r>
              <a:rPr lang="en-US" sz="1800" dirty="0"/>
              <a:t>s, and, on average, </a:t>
            </a:r>
            <a:r>
              <a:rPr lang="en-US" sz="1800" b="1" dirty="0"/>
              <a:t>all seven of the children underestimated the servings of each food group they should eat in a day </a:t>
            </a:r>
            <a:r>
              <a:rPr lang="en-US" sz="1800" dirty="0"/>
              <a:t>(</a:t>
            </a:r>
            <a:r>
              <a:rPr lang="en-US" sz="1800" i="1" dirty="0"/>
              <a:t>Figure 4</a:t>
            </a:r>
            <a:r>
              <a:rPr lang="en-US" sz="1800" dirty="0"/>
              <a:t>). When asked to distinguish healthy foods from unhealthy foods, </a:t>
            </a:r>
            <a:r>
              <a:rPr lang="en-US" sz="1800" b="1" dirty="0"/>
              <a:t>only two out of the seven correctly identified 75% or more of the healthy foods </a:t>
            </a:r>
            <a:r>
              <a:rPr lang="en-US" sz="1800" i="1" dirty="0"/>
              <a:t>(Figure 3</a:t>
            </a:r>
            <a:r>
              <a:rPr lang="en-US" sz="1800" dirty="0"/>
              <a:t>)</a:t>
            </a:r>
            <a:r>
              <a:rPr lang="en-US" sz="1800" i="1" dirty="0"/>
              <a:t>.</a:t>
            </a:r>
            <a:r>
              <a:rPr lang="en-US" sz="1800" dirty="0"/>
              <a:t> </a:t>
            </a:r>
            <a:endParaRPr lang="en-US" sz="2200" dirty="0"/>
          </a:p>
          <a:p>
            <a:endParaRPr lang="en-US" dirty="0"/>
          </a:p>
        </p:txBody>
      </p:sp>
      <p:sp>
        <p:nvSpPr>
          <p:cNvPr id="9" name="Rectangle 8">
            <a:extLst>
              <a:ext uri="{FF2B5EF4-FFF2-40B4-BE49-F238E27FC236}">
                <a16:creationId xmlns:a16="http://schemas.microsoft.com/office/drawing/2014/main" id="{D7989296-CDEF-9A43-96FC-682BBFFF40DC}"/>
              </a:ext>
            </a:extLst>
          </p:cNvPr>
          <p:cNvSpPr/>
          <p:nvPr/>
        </p:nvSpPr>
        <p:spPr>
          <a:xfrm>
            <a:off x="8536876" y="4706667"/>
            <a:ext cx="15844648" cy="14356080"/>
          </a:xfrm>
          <a:prstGeom prst="rect">
            <a:avLst/>
          </a:prstGeom>
          <a:noFill/>
          <a:ln w="76200">
            <a:solidFill>
              <a:srgbClr val="CE2B2D"/>
            </a:solidFill>
            <a:miter lim="800000"/>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4" name="Picture 123">
            <a:extLst>
              <a:ext uri="{FF2B5EF4-FFF2-40B4-BE49-F238E27FC236}">
                <a16:creationId xmlns:a16="http://schemas.microsoft.com/office/drawing/2014/main" id="{F1F03848-4A4A-894C-96A2-7D4EAE07EAC7}"/>
              </a:ext>
            </a:extLst>
          </p:cNvPr>
          <p:cNvPicPr>
            <a:picLocks noChangeAspect="1"/>
          </p:cNvPicPr>
          <p:nvPr/>
        </p:nvPicPr>
        <p:blipFill>
          <a:blip r:embed="rId4"/>
          <a:stretch>
            <a:fillRect/>
          </a:stretch>
        </p:blipFill>
        <p:spPr>
          <a:xfrm>
            <a:off x="12492072" y="11939685"/>
            <a:ext cx="3835166" cy="2176272"/>
          </a:xfrm>
          <a:prstGeom prst="rect">
            <a:avLst/>
          </a:prstGeom>
        </p:spPr>
      </p:pic>
      <p:pic>
        <p:nvPicPr>
          <p:cNvPr id="122" name="Picture 121">
            <a:extLst>
              <a:ext uri="{FF2B5EF4-FFF2-40B4-BE49-F238E27FC236}">
                <a16:creationId xmlns:a16="http://schemas.microsoft.com/office/drawing/2014/main" id="{CC065C03-842A-D94F-A866-8D656C055C45}"/>
              </a:ext>
            </a:extLst>
          </p:cNvPr>
          <p:cNvPicPr>
            <a:picLocks noChangeAspect="1"/>
          </p:cNvPicPr>
          <p:nvPr/>
        </p:nvPicPr>
        <p:blipFill>
          <a:blip r:embed="rId5"/>
          <a:stretch>
            <a:fillRect/>
          </a:stretch>
        </p:blipFill>
        <p:spPr>
          <a:xfrm>
            <a:off x="8618215" y="11939685"/>
            <a:ext cx="3835166" cy="2176272"/>
          </a:xfrm>
          <a:prstGeom prst="rect">
            <a:avLst/>
          </a:prstGeom>
        </p:spPr>
      </p:pic>
      <p:pic>
        <p:nvPicPr>
          <p:cNvPr id="85" name="Picture 84">
            <a:extLst>
              <a:ext uri="{FF2B5EF4-FFF2-40B4-BE49-F238E27FC236}">
                <a16:creationId xmlns:a16="http://schemas.microsoft.com/office/drawing/2014/main" id="{B8299BA1-3BCF-A74E-B591-C271CA461ECE}"/>
              </a:ext>
            </a:extLst>
          </p:cNvPr>
          <p:cNvPicPr>
            <a:picLocks noChangeAspect="1"/>
          </p:cNvPicPr>
          <p:nvPr/>
        </p:nvPicPr>
        <p:blipFill>
          <a:blip r:embed="rId6"/>
          <a:stretch>
            <a:fillRect/>
          </a:stretch>
        </p:blipFill>
        <p:spPr>
          <a:xfrm>
            <a:off x="12056990" y="16766801"/>
            <a:ext cx="4270248" cy="2172007"/>
          </a:xfrm>
          <a:prstGeom prst="rect">
            <a:avLst/>
          </a:prstGeom>
        </p:spPr>
      </p:pic>
      <p:pic>
        <p:nvPicPr>
          <p:cNvPr id="89" name="Google Shape;89;p13"/>
          <p:cNvPicPr preferRelativeResize="0"/>
          <p:nvPr/>
        </p:nvPicPr>
        <p:blipFill rotWithShape="1">
          <a:blip r:embed="rId7">
            <a:alphaModFix/>
          </a:blip>
          <a:srcRect l="8554" r="6729"/>
          <a:stretch/>
        </p:blipFill>
        <p:spPr>
          <a:xfrm>
            <a:off x="28540686" y="634423"/>
            <a:ext cx="4004880" cy="3457731"/>
          </a:xfrm>
          <a:prstGeom prst="rect">
            <a:avLst/>
          </a:prstGeom>
          <a:noFill/>
          <a:ln>
            <a:noFill/>
          </a:ln>
        </p:spPr>
      </p:pic>
      <p:sp>
        <p:nvSpPr>
          <p:cNvPr id="91" name="Google Shape;91;p13"/>
          <p:cNvSpPr txBox="1"/>
          <p:nvPr/>
        </p:nvSpPr>
        <p:spPr>
          <a:xfrm>
            <a:off x="6217920" y="634423"/>
            <a:ext cx="22063166" cy="34577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Font typeface="Arial"/>
              <a:buNone/>
            </a:pPr>
            <a:r>
              <a:rPr lang="en-US" sz="6800" b="1" dirty="0">
                <a:solidFill>
                  <a:schemeClr val="dk1"/>
                </a:solidFill>
              </a:rPr>
              <a:t>MyPlate to Their Plate: A </a:t>
            </a:r>
            <a:r>
              <a:rPr lang="en-US" sz="6800" b="1" u="none" strike="noStrike" cap="none" dirty="0">
                <a:solidFill>
                  <a:schemeClr val="dk1"/>
                </a:solidFill>
                <a:sym typeface="Arial"/>
              </a:rPr>
              <a:t>Nutrition Course for Cincinnati’s Homeless Children and Adolescents</a:t>
            </a:r>
            <a:endParaRPr sz="6800" dirty="0"/>
          </a:p>
          <a:p>
            <a:pPr marL="0" marR="0" lvl="0" indent="0" algn="ctr" rtl="0">
              <a:lnSpc>
                <a:spcPct val="100000"/>
              </a:lnSpc>
              <a:spcBef>
                <a:spcPts val="0"/>
              </a:spcBef>
              <a:spcAft>
                <a:spcPts val="0"/>
              </a:spcAft>
              <a:buClr>
                <a:schemeClr val="dk1"/>
              </a:buClr>
              <a:buFont typeface="Arial"/>
              <a:buNone/>
            </a:pPr>
            <a:endParaRPr lang="en-US" sz="2000" u="none" strike="noStrike" cap="none" dirty="0">
              <a:solidFill>
                <a:schemeClr val="dk1"/>
              </a:solidFill>
              <a:sym typeface="Arial"/>
            </a:endParaRPr>
          </a:p>
          <a:p>
            <a:pPr marL="0" marR="0" lvl="0" indent="0" algn="ctr" rtl="0">
              <a:lnSpc>
                <a:spcPct val="100000"/>
              </a:lnSpc>
              <a:spcBef>
                <a:spcPts val="0"/>
              </a:spcBef>
              <a:spcAft>
                <a:spcPts val="0"/>
              </a:spcAft>
              <a:buClr>
                <a:schemeClr val="dk1"/>
              </a:buClr>
              <a:buFont typeface="Arial"/>
              <a:buNone/>
            </a:pPr>
            <a:r>
              <a:rPr lang="en-US" sz="4000" b="1" u="none" strike="noStrike" cap="none" dirty="0">
                <a:solidFill>
                  <a:schemeClr val="dk1"/>
                </a:solidFill>
                <a:sym typeface="Arial"/>
              </a:rPr>
              <a:t>Gina Livecchi</a:t>
            </a:r>
            <a:r>
              <a:rPr lang="en-US" sz="4000" b="1" u="none" strike="noStrike" cap="none" baseline="30000" dirty="0">
                <a:solidFill>
                  <a:schemeClr val="dk1"/>
                </a:solidFill>
                <a:sym typeface="Arial"/>
              </a:rPr>
              <a:t>1, 2</a:t>
            </a:r>
            <a:endParaRPr sz="4000" b="1" dirty="0"/>
          </a:p>
          <a:p>
            <a:pPr marL="0" marR="0" lvl="0" indent="0" algn="ctr" rtl="0">
              <a:lnSpc>
                <a:spcPct val="100000"/>
              </a:lnSpc>
              <a:spcBef>
                <a:spcPts val="0"/>
              </a:spcBef>
              <a:spcAft>
                <a:spcPts val="0"/>
              </a:spcAft>
              <a:buClr>
                <a:schemeClr val="dk1"/>
              </a:buClr>
              <a:buFont typeface="Arial"/>
              <a:buNone/>
            </a:pPr>
            <a:r>
              <a:rPr lang="en-US" sz="3000" u="none" strike="noStrike" cap="none" baseline="30000" dirty="0">
                <a:solidFill>
                  <a:schemeClr val="dk1"/>
                </a:solidFill>
                <a:sym typeface="Arial"/>
              </a:rPr>
              <a:t>1 </a:t>
            </a:r>
            <a:r>
              <a:rPr lang="en-US" sz="3000" u="none" strike="noStrike" cap="none" dirty="0">
                <a:solidFill>
                  <a:schemeClr val="dk1"/>
                </a:solidFill>
                <a:sym typeface="Arial"/>
              </a:rPr>
              <a:t>Urban Health Project, </a:t>
            </a:r>
            <a:r>
              <a:rPr lang="en-US" sz="3000" u="none" strike="noStrike" cap="none" baseline="30000" dirty="0">
                <a:solidFill>
                  <a:schemeClr val="dk1"/>
                </a:solidFill>
                <a:sym typeface="Arial"/>
              </a:rPr>
              <a:t>2 </a:t>
            </a:r>
            <a:r>
              <a:rPr lang="en-US" sz="3000" u="none" strike="noStrike" cap="none" dirty="0">
                <a:solidFill>
                  <a:schemeClr val="dk1"/>
                </a:solidFill>
                <a:sym typeface="Arial"/>
              </a:rPr>
              <a:t>University of Cincinnati College of Medicine</a:t>
            </a:r>
            <a:endParaRPr sz="3000" dirty="0"/>
          </a:p>
        </p:txBody>
      </p:sp>
      <p:pic>
        <p:nvPicPr>
          <p:cNvPr id="2" name="Picture 1">
            <a:extLst>
              <a:ext uri="{FF2B5EF4-FFF2-40B4-BE49-F238E27FC236}">
                <a16:creationId xmlns:a16="http://schemas.microsoft.com/office/drawing/2014/main" id="{59AB935F-9146-7041-B970-34B011434FF1}"/>
              </a:ext>
            </a:extLst>
          </p:cNvPr>
          <p:cNvPicPr>
            <a:picLocks noChangeAspect="1"/>
          </p:cNvPicPr>
          <p:nvPr/>
        </p:nvPicPr>
        <p:blipFill>
          <a:blip r:embed="rId8"/>
          <a:stretch>
            <a:fillRect/>
          </a:stretch>
        </p:blipFill>
        <p:spPr>
          <a:xfrm>
            <a:off x="585108" y="634423"/>
            <a:ext cx="5372862" cy="3457731"/>
          </a:xfrm>
          <a:prstGeom prst="rect">
            <a:avLst/>
          </a:prstGeom>
        </p:spPr>
      </p:pic>
      <p:sp>
        <p:nvSpPr>
          <p:cNvPr id="3" name="TextBox 2">
            <a:extLst>
              <a:ext uri="{FF2B5EF4-FFF2-40B4-BE49-F238E27FC236}">
                <a16:creationId xmlns:a16="http://schemas.microsoft.com/office/drawing/2014/main" id="{7C6CCAE9-5DAB-4E40-B354-7373E0452218}"/>
              </a:ext>
            </a:extLst>
          </p:cNvPr>
          <p:cNvSpPr txBox="1"/>
          <p:nvPr/>
        </p:nvSpPr>
        <p:spPr>
          <a:xfrm>
            <a:off x="552450" y="4706667"/>
            <a:ext cx="7763256" cy="5355312"/>
          </a:xfrm>
          <a:prstGeom prst="rect">
            <a:avLst/>
          </a:prstGeom>
          <a:noFill/>
        </p:spPr>
        <p:txBody>
          <a:bodyPr wrap="square" rtlCol="0">
            <a:spAutoFit/>
          </a:bodyPr>
          <a:lstStyle/>
          <a:p>
            <a:pPr algn="ctr"/>
            <a:r>
              <a:rPr lang="en-US" sz="2800" b="1" dirty="0">
                <a:solidFill>
                  <a:srgbClr val="CE2B2D"/>
                </a:solidFill>
              </a:rPr>
              <a:t>About Bethany House Services</a:t>
            </a:r>
          </a:p>
          <a:p>
            <a:endParaRPr lang="en-US" dirty="0"/>
          </a:p>
          <a:p>
            <a:pPr algn="just"/>
            <a:r>
              <a:rPr lang="en-US" sz="1800" b="1" dirty="0">
                <a:solidFill>
                  <a:srgbClr val="CE2B2D"/>
                </a:solidFill>
              </a:rPr>
              <a:t>Mission</a:t>
            </a:r>
            <a:r>
              <a:rPr lang="en-US" sz="1800" b="1" dirty="0"/>
              <a:t>: </a:t>
            </a:r>
            <a:r>
              <a:rPr lang="en-US" sz="1800" dirty="0"/>
              <a:t>Bethany House Services empowers homeless and at-risk families with the solutions to achieve housing stability and long-term self-sufficiency. </a:t>
            </a:r>
          </a:p>
          <a:p>
            <a:pPr algn="just"/>
            <a:endParaRPr lang="en-US" sz="1000" dirty="0"/>
          </a:p>
          <a:p>
            <a:pPr algn="just"/>
            <a:r>
              <a:rPr lang="en-US" sz="1800" b="1" dirty="0">
                <a:solidFill>
                  <a:srgbClr val="CE2B2D"/>
                </a:solidFill>
              </a:rPr>
              <a:t>Vision</a:t>
            </a:r>
            <a:r>
              <a:rPr lang="en-US" sz="1800" b="1" dirty="0"/>
              <a:t>:</a:t>
            </a:r>
            <a:r>
              <a:rPr lang="en-US" sz="1800" dirty="0"/>
              <a:t> To live in a community where all families have a place to call home and no one spends a night without shelter.</a:t>
            </a:r>
          </a:p>
          <a:p>
            <a:pPr algn="just"/>
            <a:endParaRPr lang="en-US" sz="1000" dirty="0"/>
          </a:p>
          <a:p>
            <a:pPr algn="just"/>
            <a:r>
              <a:rPr lang="en-US" sz="1800" dirty="0"/>
              <a:t>Founded in 1983, Bethany House Services (BHS) is the largest family homeless shelter and one of the largest Rapid Re-Housing Programs in Cincinnati.</a:t>
            </a:r>
            <a:r>
              <a:rPr lang="en-US" sz="1800" baseline="30000" dirty="0"/>
              <a:t>1</a:t>
            </a:r>
            <a:r>
              <a:rPr lang="en-US" sz="1800" dirty="0"/>
              <a:t> BHS can house up to 130 people across its five sites, and in 2018 alone they were able to provide shelter to 302 families.</a:t>
            </a:r>
            <a:r>
              <a:rPr lang="en-US" sz="1800" baseline="30000" dirty="0"/>
              <a:t>2</a:t>
            </a:r>
            <a:r>
              <a:rPr lang="en-US" sz="1800" dirty="0"/>
              <a:t> Along with being provided a temporary residence, the clients at BHS work with a case manager during their stay in order to obtain employment, permanent housing, childcare, and other resources necessary to ensure a stable future after leaving the shelter. Clients staying at Bethany House also have access to child/parent programming, mental health services, educational classes, and much more.</a:t>
            </a:r>
          </a:p>
        </p:txBody>
      </p:sp>
      <p:pic>
        <p:nvPicPr>
          <p:cNvPr id="4" name="Picture 3">
            <a:extLst>
              <a:ext uri="{FF2B5EF4-FFF2-40B4-BE49-F238E27FC236}">
                <a16:creationId xmlns:a16="http://schemas.microsoft.com/office/drawing/2014/main" id="{9F2144E8-F601-364E-A361-5E4A92AD2C8D}"/>
              </a:ext>
            </a:extLst>
          </p:cNvPr>
          <p:cNvPicPr>
            <a:picLocks noChangeAspect="1"/>
          </p:cNvPicPr>
          <p:nvPr/>
        </p:nvPicPr>
        <p:blipFill rotWithShape="1">
          <a:blip r:embed="rId9"/>
          <a:srcRect l="12687" r="5563" b="351"/>
          <a:stretch/>
        </p:blipFill>
        <p:spPr>
          <a:xfrm>
            <a:off x="647272" y="10114324"/>
            <a:ext cx="2375209" cy="2148840"/>
          </a:xfrm>
          <a:prstGeom prst="rect">
            <a:avLst/>
          </a:prstGeom>
        </p:spPr>
      </p:pic>
      <p:sp>
        <p:nvSpPr>
          <p:cNvPr id="37" name="TextBox 36">
            <a:extLst>
              <a:ext uri="{FF2B5EF4-FFF2-40B4-BE49-F238E27FC236}">
                <a16:creationId xmlns:a16="http://schemas.microsoft.com/office/drawing/2014/main" id="{BDE4F8A3-3CB9-8249-A864-06473E44E388}"/>
              </a:ext>
            </a:extLst>
          </p:cNvPr>
          <p:cNvSpPr txBox="1"/>
          <p:nvPr/>
        </p:nvSpPr>
        <p:spPr>
          <a:xfrm>
            <a:off x="552450" y="12390458"/>
            <a:ext cx="7763256" cy="5170646"/>
          </a:xfrm>
          <a:prstGeom prst="rect">
            <a:avLst/>
          </a:prstGeom>
          <a:noFill/>
        </p:spPr>
        <p:txBody>
          <a:bodyPr wrap="square" rtlCol="0">
            <a:spAutoFit/>
          </a:bodyPr>
          <a:lstStyle/>
          <a:p>
            <a:pPr algn="ctr"/>
            <a:r>
              <a:rPr lang="en-US" sz="2800" b="1" dirty="0">
                <a:solidFill>
                  <a:srgbClr val="CE2B2D"/>
                </a:solidFill>
              </a:rPr>
              <a:t>Intern Roles and Responsibilities</a:t>
            </a:r>
          </a:p>
          <a:p>
            <a:endParaRPr lang="en-US" dirty="0"/>
          </a:p>
          <a:p>
            <a:pPr algn="just"/>
            <a:r>
              <a:rPr lang="en-US" sz="1800" dirty="0"/>
              <a:t>During my summer at Bethany House, I split my time between working with the Child/Parent Coordinator and assisting the case managers. My typical roles and responsibilities included: </a:t>
            </a:r>
          </a:p>
          <a:p>
            <a:pPr marL="755650" lvl="1" indent="-323850" algn="just">
              <a:buFont typeface="Courier New" panose="02070309020205020404" pitchFamily="49" charset="0"/>
              <a:buChar char="o"/>
            </a:pPr>
            <a:r>
              <a:rPr lang="en-US" sz="1800" dirty="0"/>
              <a:t>Observing intake procedures</a:t>
            </a:r>
          </a:p>
          <a:p>
            <a:pPr marL="755650" lvl="1" indent="-323850" algn="just">
              <a:buFont typeface="Courier New" panose="02070309020205020404" pitchFamily="49" charset="0"/>
              <a:buChar char="o"/>
            </a:pPr>
            <a:r>
              <a:rPr lang="en-US" sz="1800" dirty="0"/>
              <a:t>Attending case manager meetings with clients</a:t>
            </a:r>
          </a:p>
          <a:p>
            <a:pPr marL="755650" lvl="1" indent="-323850" algn="just">
              <a:buFont typeface="Courier New" panose="02070309020205020404" pitchFamily="49" charset="0"/>
              <a:buChar char="o"/>
            </a:pPr>
            <a:r>
              <a:rPr lang="en-US" sz="1800" dirty="0"/>
              <a:t>Compiling and editing case notes </a:t>
            </a:r>
          </a:p>
          <a:p>
            <a:pPr marL="755650" lvl="1" indent="-323850" algn="just">
              <a:buFont typeface="Courier New" panose="02070309020205020404" pitchFamily="49" charset="0"/>
              <a:buChar char="o"/>
            </a:pPr>
            <a:r>
              <a:rPr lang="en-US" sz="1800" dirty="0"/>
              <a:t>Following up with previous clients via phone about aftercare services after exiting shelter </a:t>
            </a:r>
          </a:p>
          <a:p>
            <a:pPr marL="755650" lvl="1" indent="-323850" algn="just">
              <a:buFont typeface="Courier New" panose="02070309020205020404" pitchFamily="49" charset="0"/>
              <a:buChar char="o"/>
            </a:pPr>
            <a:r>
              <a:rPr lang="en-US" sz="1800" dirty="0"/>
              <a:t>Providing childcare for families participating in activities or having meetings with their case managers </a:t>
            </a:r>
          </a:p>
          <a:p>
            <a:pPr marL="755650" lvl="1" indent="-323850" algn="just">
              <a:buFont typeface="Courier New" panose="02070309020205020404" pitchFamily="49" charset="0"/>
              <a:buChar char="o"/>
            </a:pPr>
            <a:r>
              <a:rPr lang="en-US" sz="1800" dirty="0"/>
              <a:t>Attending Kid’s Zone at the Bond Hill location </a:t>
            </a:r>
          </a:p>
          <a:p>
            <a:pPr marL="755650" lvl="1" indent="-323850" algn="just">
              <a:buFont typeface="Courier New" panose="02070309020205020404" pitchFamily="49" charset="0"/>
              <a:buChar char="o"/>
            </a:pPr>
            <a:r>
              <a:rPr lang="en-US" sz="1800" dirty="0"/>
              <a:t>Designing and implementing a nutrition curriculum for the children staying at shelter </a:t>
            </a:r>
          </a:p>
          <a:p>
            <a:pPr marL="755650" lvl="1" indent="-323850" algn="just">
              <a:buFont typeface="Courier New" panose="02070309020205020404" pitchFamily="49" charset="0"/>
              <a:buChar char="o"/>
            </a:pPr>
            <a:r>
              <a:rPr lang="en-US" sz="1800" dirty="0"/>
              <a:t>Attending civic meetings with the Shelter Director and Assistant Shelter Director, such as the Greater Cincinnati Homeless Coalition’s monthly meeting</a:t>
            </a:r>
          </a:p>
        </p:txBody>
      </p:sp>
      <p:sp>
        <p:nvSpPr>
          <p:cNvPr id="55" name="TextBox 54">
            <a:extLst>
              <a:ext uri="{FF2B5EF4-FFF2-40B4-BE49-F238E27FC236}">
                <a16:creationId xmlns:a16="http://schemas.microsoft.com/office/drawing/2014/main" id="{7E9FEDB7-A810-B141-AFFE-B8180CE565D8}"/>
              </a:ext>
            </a:extLst>
          </p:cNvPr>
          <p:cNvSpPr txBox="1"/>
          <p:nvPr/>
        </p:nvSpPr>
        <p:spPr>
          <a:xfrm>
            <a:off x="24602694" y="4706667"/>
            <a:ext cx="7763256" cy="3508653"/>
          </a:xfrm>
          <a:prstGeom prst="rect">
            <a:avLst/>
          </a:prstGeom>
          <a:noFill/>
        </p:spPr>
        <p:txBody>
          <a:bodyPr wrap="square" rtlCol="0">
            <a:spAutoFit/>
          </a:bodyPr>
          <a:lstStyle/>
          <a:p>
            <a:pPr algn="ctr"/>
            <a:r>
              <a:rPr lang="en-US" sz="2800" b="1" dirty="0">
                <a:solidFill>
                  <a:srgbClr val="CE2B2D"/>
                </a:solidFill>
              </a:rPr>
              <a:t>Future Directions</a:t>
            </a:r>
          </a:p>
          <a:p>
            <a:endParaRPr lang="en-US" dirty="0"/>
          </a:p>
          <a:p>
            <a:pPr algn="just"/>
            <a:r>
              <a:rPr lang="en-US" sz="1800" dirty="0"/>
              <a:t>I plan to provide Bethany House Services with all of the resources that I’ve compiled and the curriculum I designed so the classes can continue to be taught by either staff members or future interns at the site. Since the shelter aims to have all families in and out of the shelter in 30 days or less, the course could be taught fairly regularly to hopefully reach a large number of children. Furthermore, I hope that my project will inspire others to design and implement courses in other areas, such as budgeting, tips for stress reduction, preparing for job interviews,  or résumé building, so that both the adults and children at the shelter leave feeling more prepared to take on future challenges. </a:t>
            </a:r>
          </a:p>
        </p:txBody>
      </p:sp>
      <p:pic>
        <p:nvPicPr>
          <p:cNvPr id="44" name="Picture 43">
            <a:extLst>
              <a:ext uri="{FF2B5EF4-FFF2-40B4-BE49-F238E27FC236}">
                <a16:creationId xmlns:a16="http://schemas.microsoft.com/office/drawing/2014/main" id="{A044F15E-393A-F74B-AAE4-8904F017D809}"/>
              </a:ext>
            </a:extLst>
          </p:cNvPr>
          <p:cNvPicPr>
            <a:picLocks noChangeAspect="1"/>
          </p:cNvPicPr>
          <p:nvPr/>
        </p:nvPicPr>
        <p:blipFill rotWithShape="1">
          <a:blip r:embed="rId10"/>
          <a:srcRect l="29632" t="5796" r="7411" b="38761"/>
          <a:stretch/>
        </p:blipFill>
        <p:spPr>
          <a:xfrm>
            <a:off x="3096579" y="10114326"/>
            <a:ext cx="3288037" cy="2148840"/>
          </a:xfrm>
          <a:prstGeom prst="rect">
            <a:avLst/>
          </a:prstGeom>
        </p:spPr>
      </p:pic>
      <p:sp>
        <p:nvSpPr>
          <p:cNvPr id="11" name="TextBox 10">
            <a:extLst>
              <a:ext uri="{FF2B5EF4-FFF2-40B4-BE49-F238E27FC236}">
                <a16:creationId xmlns:a16="http://schemas.microsoft.com/office/drawing/2014/main" id="{C78B721C-C148-2645-9539-43FB54A8AE37}"/>
              </a:ext>
            </a:extLst>
          </p:cNvPr>
          <p:cNvSpPr txBox="1"/>
          <p:nvPr/>
        </p:nvSpPr>
        <p:spPr>
          <a:xfrm>
            <a:off x="8536876" y="4706666"/>
            <a:ext cx="15844648" cy="640080"/>
          </a:xfrm>
          <a:prstGeom prst="rect">
            <a:avLst/>
          </a:prstGeom>
          <a:solidFill>
            <a:srgbClr val="CE2B2D"/>
          </a:solidFill>
        </p:spPr>
        <p:txBody>
          <a:bodyPr wrap="square" rtlCol="0">
            <a:spAutoFit/>
          </a:bodyPr>
          <a:lstStyle/>
          <a:p>
            <a:pPr algn="ctr"/>
            <a:r>
              <a:rPr lang="en-US" sz="3200" b="1" dirty="0">
                <a:solidFill>
                  <a:schemeClr val="bg1"/>
                </a:solidFill>
              </a:rPr>
              <a:t>My Project: The Nutrition Course</a:t>
            </a:r>
          </a:p>
        </p:txBody>
      </p:sp>
      <p:sp>
        <p:nvSpPr>
          <p:cNvPr id="72" name="TextBox 71">
            <a:extLst>
              <a:ext uri="{FF2B5EF4-FFF2-40B4-BE49-F238E27FC236}">
                <a16:creationId xmlns:a16="http://schemas.microsoft.com/office/drawing/2014/main" id="{7A23D4D4-A231-8E49-B238-21878A2A6B2E}"/>
              </a:ext>
            </a:extLst>
          </p:cNvPr>
          <p:cNvSpPr txBox="1"/>
          <p:nvPr/>
        </p:nvSpPr>
        <p:spPr>
          <a:xfrm>
            <a:off x="16552620" y="5355237"/>
            <a:ext cx="7763256" cy="10195099"/>
          </a:xfrm>
          <a:prstGeom prst="rect">
            <a:avLst/>
          </a:prstGeom>
          <a:noFill/>
        </p:spPr>
        <p:txBody>
          <a:bodyPr wrap="square" rtlCol="0">
            <a:spAutoFit/>
          </a:bodyPr>
          <a:lstStyle/>
          <a:p>
            <a:pPr algn="ctr"/>
            <a:r>
              <a:rPr lang="en-US" sz="2800" b="1" dirty="0">
                <a:solidFill>
                  <a:srgbClr val="CE2B2D"/>
                </a:solidFill>
              </a:rPr>
              <a:t>Course Design</a:t>
            </a:r>
          </a:p>
          <a:p>
            <a:pPr algn="just"/>
            <a:endParaRPr lang="en-US" b="1" dirty="0">
              <a:solidFill>
                <a:srgbClr val="CE2B2D"/>
              </a:solidFill>
            </a:endParaRPr>
          </a:p>
          <a:p>
            <a:pPr algn="just"/>
            <a:r>
              <a:rPr lang="en-US" sz="1800" b="1" dirty="0">
                <a:solidFill>
                  <a:srgbClr val="CE2B2D"/>
                </a:solidFill>
              </a:rPr>
              <a:t>The Curriculum</a:t>
            </a:r>
          </a:p>
          <a:p>
            <a:pPr algn="just"/>
            <a:endParaRPr lang="en-US" sz="1800" dirty="0"/>
          </a:p>
          <a:p>
            <a:pPr algn="just"/>
            <a:endParaRPr lang="en-US" sz="1800" dirty="0"/>
          </a:p>
          <a:p>
            <a:pPr algn="just"/>
            <a:endParaRPr lang="en-US" sz="1800" dirty="0"/>
          </a:p>
          <a:p>
            <a:pPr algn="just"/>
            <a:endParaRPr lang="en-US" sz="1800" dirty="0"/>
          </a:p>
          <a:p>
            <a:pPr algn="just"/>
            <a:endParaRPr lang="en-US" sz="2800" dirty="0"/>
          </a:p>
          <a:p>
            <a:pPr algn="just"/>
            <a:endParaRPr lang="en-US" sz="1800" dirty="0"/>
          </a:p>
          <a:p>
            <a:pPr algn="just"/>
            <a:endParaRPr lang="en-US" sz="1800" dirty="0"/>
          </a:p>
          <a:p>
            <a:pPr algn="just"/>
            <a:endParaRPr lang="en-US" sz="1800" dirty="0"/>
          </a:p>
          <a:p>
            <a:pPr algn="just"/>
            <a:endParaRPr lang="en-US" sz="2000" dirty="0"/>
          </a:p>
          <a:p>
            <a:pPr algn="just"/>
            <a:r>
              <a:rPr lang="en-US" sz="1800" dirty="0"/>
              <a:t>The curriculum for the course is based on dietary and nutrition information from the </a:t>
            </a:r>
            <a:r>
              <a:rPr lang="en-US" sz="1800" b="1" dirty="0"/>
              <a:t>United States Department of Agriculture’s MyPlate program</a:t>
            </a:r>
            <a:r>
              <a:rPr lang="en-US" sz="1800" dirty="0"/>
              <a:t>. Resources used for the course are from the USDA’s online “Serving Up MyPlate” curriculum, the Florida Department of Health “A Dozen Ways to Be Healthy” curriculum, and self-produced worksheets and activities. </a:t>
            </a:r>
          </a:p>
          <a:p>
            <a:pPr algn="just"/>
            <a:endParaRPr lang="en-US" b="1" dirty="0">
              <a:solidFill>
                <a:srgbClr val="CE2B2D"/>
              </a:solidFill>
            </a:endParaRPr>
          </a:p>
          <a:p>
            <a:pPr algn="just"/>
            <a:r>
              <a:rPr lang="en-US" sz="1800" b="1" dirty="0">
                <a:solidFill>
                  <a:srgbClr val="CE2B2D"/>
                </a:solidFill>
              </a:rPr>
              <a:t>Lesson Plans</a:t>
            </a:r>
          </a:p>
          <a:p>
            <a:pPr algn="just"/>
            <a:endParaRPr lang="en-US" sz="1050" dirty="0"/>
          </a:p>
          <a:p>
            <a:pPr algn="just"/>
            <a:r>
              <a:rPr lang="en-US" sz="1800" dirty="0"/>
              <a:t>The course is divided up into four classes and Classes 1-3 have a specific topic relating to nutrition and healthy eating. These classes have a </a:t>
            </a:r>
            <a:r>
              <a:rPr lang="en-US" sz="1800" b="1" dirty="0"/>
              <a:t>lecture</a:t>
            </a:r>
            <a:r>
              <a:rPr lang="en-US" sz="1800" dirty="0"/>
              <a:t> </a:t>
            </a:r>
            <a:r>
              <a:rPr lang="en-US" sz="1800" b="1" dirty="0"/>
              <a:t>component</a:t>
            </a:r>
            <a:r>
              <a:rPr lang="en-US" sz="1800" dirty="0"/>
              <a:t> where the children are taught material related to the topic. Lectures are also paired with an </a:t>
            </a:r>
            <a:r>
              <a:rPr lang="en-US" sz="1800" b="1" dirty="0"/>
              <a:t>in-class activity </a:t>
            </a:r>
            <a:r>
              <a:rPr lang="en-US" sz="1800" dirty="0"/>
              <a:t>to reinforce this knowledge. The class ends with a </a:t>
            </a:r>
            <a:r>
              <a:rPr lang="en-US" sz="1800" b="1" dirty="0"/>
              <a:t>game</a:t>
            </a:r>
            <a:r>
              <a:rPr lang="en-US" sz="1800" dirty="0"/>
              <a:t> related to the material learned to allow the children to get up and move while still thinking about what they learned today. Class 4 is a hands-on cooking class where the children will get to use their knowledge about healthy foods to create healthy snacks. Topics for the classes are as follows: </a:t>
            </a:r>
          </a:p>
          <a:p>
            <a:pPr algn="just"/>
            <a:endParaRPr lang="en-US" sz="1000" dirty="0"/>
          </a:p>
          <a:p>
            <a:pPr marL="901700" algn="just"/>
            <a:r>
              <a:rPr lang="en-US" sz="1800" b="1" dirty="0"/>
              <a:t>Class 1:</a:t>
            </a:r>
            <a:r>
              <a:rPr lang="en-US" sz="1800" dirty="0"/>
              <a:t> </a:t>
            </a:r>
            <a:r>
              <a:rPr lang="en-US" sz="1800" b="1" dirty="0">
                <a:solidFill>
                  <a:srgbClr val="CE2B2D"/>
                </a:solidFill>
              </a:rPr>
              <a:t>Food Groups and MyPlate Introduction</a:t>
            </a:r>
            <a:endParaRPr lang="en-US" sz="1000" dirty="0"/>
          </a:p>
          <a:p>
            <a:pPr marL="901700" algn="just"/>
            <a:r>
              <a:rPr lang="en-US" sz="1800" b="1" dirty="0"/>
              <a:t>Class 2: </a:t>
            </a:r>
            <a:r>
              <a:rPr lang="en-US" sz="1800" b="1" dirty="0">
                <a:solidFill>
                  <a:srgbClr val="CE2B2D"/>
                </a:solidFill>
              </a:rPr>
              <a:t>Servings of Food Groups</a:t>
            </a:r>
            <a:endParaRPr lang="en-US" sz="1000" dirty="0"/>
          </a:p>
          <a:p>
            <a:pPr marL="901700" algn="just"/>
            <a:r>
              <a:rPr lang="en-US" sz="1800" b="1" dirty="0"/>
              <a:t>Class 3</a:t>
            </a:r>
            <a:r>
              <a:rPr lang="en-US" sz="1800" dirty="0"/>
              <a:t>: </a:t>
            </a:r>
            <a:r>
              <a:rPr lang="en-US" sz="1800" b="1" dirty="0">
                <a:solidFill>
                  <a:srgbClr val="CE2B2D"/>
                </a:solidFill>
              </a:rPr>
              <a:t>Identifying and Limiting Unhealthy Foods</a:t>
            </a:r>
            <a:endParaRPr lang="en-US" sz="1000" dirty="0"/>
          </a:p>
          <a:p>
            <a:pPr marL="901700" algn="just"/>
            <a:r>
              <a:rPr lang="en-US" sz="1800" b="1" dirty="0"/>
              <a:t>Class 4</a:t>
            </a:r>
            <a:r>
              <a:rPr lang="en-US" sz="1800" dirty="0"/>
              <a:t>: </a:t>
            </a:r>
            <a:r>
              <a:rPr lang="en-US" sz="1800" b="1" dirty="0">
                <a:solidFill>
                  <a:srgbClr val="CE2B2D"/>
                </a:solidFill>
              </a:rPr>
              <a:t>Cooking Healthy Snacks</a:t>
            </a:r>
          </a:p>
          <a:p>
            <a:pPr algn="just"/>
            <a:endParaRPr lang="en-US" sz="1800" dirty="0"/>
          </a:p>
          <a:p>
            <a:pPr algn="just"/>
            <a:endParaRPr lang="en-US" sz="2000" dirty="0"/>
          </a:p>
        </p:txBody>
      </p:sp>
      <p:pic>
        <p:nvPicPr>
          <p:cNvPr id="47" name="Picture 46">
            <a:extLst>
              <a:ext uri="{FF2B5EF4-FFF2-40B4-BE49-F238E27FC236}">
                <a16:creationId xmlns:a16="http://schemas.microsoft.com/office/drawing/2014/main" id="{99FE43BD-DEAC-A142-9592-3C7084A3941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rightnessContrast bright="40000" contrast="20000"/>
                    </a14:imgEffect>
                  </a14:imgLayer>
                </a14:imgProps>
              </a:ext>
            </a:extLst>
          </a:blip>
          <a:srcRect l="28532" t="27055" r="39378" b="20447"/>
          <a:stretch/>
        </p:blipFill>
        <p:spPr>
          <a:xfrm>
            <a:off x="6458715" y="10114325"/>
            <a:ext cx="1749942" cy="2148840"/>
          </a:xfrm>
          <a:prstGeom prst="rect">
            <a:avLst/>
          </a:prstGeom>
        </p:spPr>
      </p:pic>
      <p:sp>
        <p:nvSpPr>
          <p:cNvPr id="78" name="TextBox 77">
            <a:extLst>
              <a:ext uri="{FF2B5EF4-FFF2-40B4-BE49-F238E27FC236}">
                <a16:creationId xmlns:a16="http://schemas.microsoft.com/office/drawing/2014/main" id="{467EE829-80F4-4046-8B99-FA5C33E44D2D}"/>
              </a:ext>
            </a:extLst>
          </p:cNvPr>
          <p:cNvSpPr txBox="1"/>
          <p:nvPr/>
        </p:nvSpPr>
        <p:spPr>
          <a:xfrm>
            <a:off x="24602694" y="11467128"/>
            <a:ext cx="7763256" cy="6093976"/>
          </a:xfrm>
          <a:prstGeom prst="rect">
            <a:avLst/>
          </a:prstGeom>
          <a:noFill/>
        </p:spPr>
        <p:txBody>
          <a:bodyPr wrap="square" rtlCol="0">
            <a:spAutoFit/>
          </a:bodyPr>
          <a:lstStyle/>
          <a:p>
            <a:pPr algn="ctr"/>
            <a:r>
              <a:rPr lang="en-US" sz="2800" b="1" dirty="0">
                <a:solidFill>
                  <a:srgbClr val="CE2B2D"/>
                </a:solidFill>
              </a:rPr>
              <a:t>Acknowledgments</a:t>
            </a:r>
          </a:p>
          <a:p>
            <a:endParaRPr lang="en-US" dirty="0"/>
          </a:p>
          <a:p>
            <a:pPr algn="just"/>
            <a:r>
              <a:rPr lang="en-US" sz="1800" dirty="0"/>
              <a:t>I would like to thank the staff at Bethany House, especially Ms. Gwen Green, Ms. Janice Clay, and Ms. Denise Hill, for all of their support and guidance over the summer. I would also like to thank all of the families across the Fairmount, Bond Hill, and McHenry shelter locations for working with me and allowing my project to be a success. Finally, I would like to thank Isaiah Noel and </a:t>
            </a:r>
            <a:r>
              <a:rPr lang="en-US" sz="1800" dirty="0" err="1"/>
              <a:t>Namratha</a:t>
            </a:r>
            <a:r>
              <a:rPr lang="en-US" sz="1800" dirty="0"/>
              <a:t> </a:t>
            </a:r>
            <a:r>
              <a:rPr lang="en-US" sz="1800" dirty="0" err="1"/>
              <a:t>Kolur</a:t>
            </a:r>
            <a:r>
              <a:rPr lang="en-US" sz="1800" dirty="0"/>
              <a:t>, co-director of of Urban Health Project, for all of their help these past few months. </a:t>
            </a:r>
          </a:p>
          <a:p>
            <a:pPr algn="just"/>
            <a:endParaRPr lang="en-US" sz="1800" dirty="0"/>
          </a:p>
          <a:p>
            <a:pPr algn="ctr"/>
            <a:r>
              <a:rPr lang="en-US" sz="2800" b="1" dirty="0">
                <a:solidFill>
                  <a:srgbClr val="CE2B2D"/>
                </a:solidFill>
              </a:rPr>
              <a:t>References</a:t>
            </a:r>
          </a:p>
          <a:p>
            <a:endParaRPr lang="en-US" dirty="0"/>
          </a:p>
          <a:p>
            <a:r>
              <a:rPr lang="en-US" sz="1800" baseline="30000" dirty="0"/>
              <a:t>1 </a:t>
            </a:r>
            <a:r>
              <a:rPr lang="en-US" sz="1800" dirty="0"/>
              <a:t>Bethany House Services. (2019). Community Impact. Retrieved from https://bethanyhouseservices.org/community-impact/</a:t>
            </a:r>
          </a:p>
          <a:p>
            <a:r>
              <a:rPr lang="en-US" sz="1800" baseline="30000" dirty="0"/>
              <a:t>2 </a:t>
            </a:r>
            <a:r>
              <a:rPr lang="en-US" sz="1800" dirty="0"/>
              <a:t>Bethany House Services. (2019). A Record Year. </a:t>
            </a:r>
            <a:r>
              <a:rPr lang="en-US" sz="1800" i="1" dirty="0"/>
              <a:t>Bethany House Services Front Porch News</a:t>
            </a:r>
            <a:r>
              <a:rPr lang="en-US" sz="1800" dirty="0"/>
              <a:t>,  Winter 2019, 3.</a:t>
            </a:r>
          </a:p>
          <a:p>
            <a:r>
              <a:rPr lang="en-US" sz="1800" baseline="30000" dirty="0"/>
              <a:t>3 </a:t>
            </a:r>
            <a:r>
              <a:rPr lang="en-US" sz="1800" dirty="0"/>
              <a:t>Wood, D.L., </a:t>
            </a:r>
            <a:r>
              <a:rPr lang="en-US" sz="1800" dirty="0" err="1"/>
              <a:t>Burciaga</a:t>
            </a:r>
            <a:r>
              <a:rPr lang="en-US" sz="1800" dirty="0"/>
              <a:t> Valdez, R., Hayashi, T., &amp; Shen, A. (1990). Health of homeless children and housed, poor families. </a:t>
            </a:r>
            <a:r>
              <a:rPr lang="en-US" sz="1800" i="1" dirty="0"/>
              <a:t>Pediatrics</a:t>
            </a:r>
            <a:r>
              <a:rPr lang="en-US" sz="1800" dirty="0"/>
              <a:t>, 86(6), 858-66.</a:t>
            </a:r>
          </a:p>
          <a:p>
            <a:r>
              <a:rPr lang="en-US" sz="1800" baseline="30000" dirty="0"/>
              <a:t>4 </a:t>
            </a:r>
            <a:r>
              <a:rPr lang="en-US" sz="1800" dirty="0"/>
              <a:t>Smith, C. &amp; Richards, R. (2008). Dietary intake, overweight status, and perceptions of food insecurity among homeless Minnesotan youth. </a:t>
            </a:r>
            <a:r>
              <a:rPr lang="en-US" sz="1800" i="1" dirty="0"/>
              <a:t>American Journal of Human Biology</a:t>
            </a:r>
            <a:r>
              <a:rPr lang="en-US" sz="1800" dirty="0"/>
              <a:t>, 20(5), 550-63.</a:t>
            </a:r>
          </a:p>
        </p:txBody>
      </p:sp>
      <p:pic>
        <p:nvPicPr>
          <p:cNvPr id="129" name="Picture 128">
            <a:extLst>
              <a:ext uri="{FF2B5EF4-FFF2-40B4-BE49-F238E27FC236}">
                <a16:creationId xmlns:a16="http://schemas.microsoft.com/office/drawing/2014/main" id="{AE440BE9-6179-E345-BE70-85113745E45D}"/>
              </a:ext>
            </a:extLst>
          </p:cNvPr>
          <p:cNvPicPr>
            <a:picLocks noChangeAspect="1"/>
          </p:cNvPicPr>
          <p:nvPr/>
        </p:nvPicPr>
        <p:blipFill rotWithShape="1">
          <a:blip r:embed="rId13">
            <a:alphaModFix amt="85000"/>
          </a:blip>
          <a:srcRect b="6775"/>
          <a:stretch/>
        </p:blipFill>
        <p:spPr>
          <a:xfrm>
            <a:off x="18774620" y="6340469"/>
            <a:ext cx="3319257" cy="2470362"/>
          </a:xfrm>
          <a:prstGeom prst="rect">
            <a:avLst/>
          </a:prstGeom>
        </p:spPr>
      </p:pic>
      <p:pic>
        <p:nvPicPr>
          <p:cNvPr id="6" name="Picture 5">
            <a:extLst>
              <a:ext uri="{FF2B5EF4-FFF2-40B4-BE49-F238E27FC236}">
                <a16:creationId xmlns:a16="http://schemas.microsoft.com/office/drawing/2014/main" id="{9B220B5A-A1CF-8343-AA7A-646D2052A3F9}"/>
              </a:ext>
            </a:extLst>
          </p:cNvPr>
          <p:cNvPicPr>
            <a:picLocks noChangeAspect="1"/>
          </p:cNvPicPr>
          <p:nvPr/>
        </p:nvPicPr>
        <p:blipFill rotWithShape="1">
          <a:blip r:embed="rId14"/>
          <a:srcRect l="3985" t="1460" r="10119" b="12294"/>
          <a:stretch/>
        </p:blipFill>
        <p:spPr>
          <a:xfrm>
            <a:off x="24686297" y="8463958"/>
            <a:ext cx="3726605" cy="2806313"/>
          </a:xfrm>
          <a:prstGeom prst="rect">
            <a:avLst/>
          </a:prstGeom>
        </p:spPr>
      </p:pic>
      <p:pic>
        <p:nvPicPr>
          <p:cNvPr id="8" name="Picture 7">
            <a:extLst>
              <a:ext uri="{FF2B5EF4-FFF2-40B4-BE49-F238E27FC236}">
                <a16:creationId xmlns:a16="http://schemas.microsoft.com/office/drawing/2014/main" id="{9DC5707D-44B6-7846-ABA3-0F04011EA0E8}"/>
              </a:ext>
            </a:extLst>
          </p:cNvPr>
          <p:cNvPicPr>
            <a:picLocks noChangeAspect="1"/>
          </p:cNvPicPr>
          <p:nvPr/>
        </p:nvPicPr>
        <p:blipFill rotWithShape="1">
          <a:blip r:embed="rId15"/>
          <a:srcRect l="-57" t="3353" r="57" b="8480"/>
          <a:stretch/>
        </p:blipFill>
        <p:spPr>
          <a:xfrm rot="5400000">
            <a:off x="15979458" y="15576033"/>
            <a:ext cx="3936100" cy="2602773"/>
          </a:xfrm>
          <a:prstGeom prst="rect">
            <a:avLst/>
          </a:prstGeom>
        </p:spPr>
      </p:pic>
      <p:pic>
        <p:nvPicPr>
          <p:cNvPr id="14" name="Picture 13">
            <a:extLst>
              <a:ext uri="{FF2B5EF4-FFF2-40B4-BE49-F238E27FC236}">
                <a16:creationId xmlns:a16="http://schemas.microsoft.com/office/drawing/2014/main" id="{66D42B10-06FB-9A4E-BC07-F920255E8224}"/>
              </a:ext>
            </a:extLst>
          </p:cNvPr>
          <p:cNvPicPr>
            <a:picLocks noChangeAspect="1"/>
          </p:cNvPicPr>
          <p:nvPr/>
        </p:nvPicPr>
        <p:blipFill rotWithShape="1">
          <a:blip r:embed="rId16"/>
          <a:srcRect t="13759" b="14835"/>
          <a:stretch/>
        </p:blipFill>
        <p:spPr>
          <a:xfrm rot="5400000">
            <a:off x="18465042" y="15814944"/>
            <a:ext cx="3936101" cy="2107968"/>
          </a:xfrm>
          <a:prstGeom prst="rect">
            <a:avLst/>
          </a:prstGeom>
        </p:spPr>
      </p:pic>
      <p:pic>
        <p:nvPicPr>
          <p:cNvPr id="18" name="Picture 17">
            <a:extLst>
              <a:ext uri="{FF2B5EF4-FFF2-40B4-BE49-F238E27FC236}">
                <a16:creationId xmlns:a16="http://schemas.microsoft.com/office/drawing/2014/main" id="{F1254BF6-B42F-3743-B196-8F6A0470AC78}"/>
              </a:ext>
            </a:extLst>
          </p:cNvPr>
          <p:cNvPicPr>
            <a:picLocks noChangeAspect="1"/>
          </p:cNvPicPr>
          <p:nvPr/>
        </p:nvPicPr>
        <p:blipFill rotWithShape="1">
          <a:blip r:embed="rId17"/>
          <a:srcRect l="10664" t="27797" r="39422" b="28195"/>
          <a:stretch/>
        </p:blipFill>
        <p:spPr>
          <a:xfrm rot="5400000">
            <a:off x="20950626" y="15567540"/>
            <a:ext cx="3936103" cy="2602776"/>
          </a:xfrm>
          <a:prstGeom prst="rect">
            <a:avLst/>
          </a:prstGeom>
        </p:spPr>
      </p:pic>
      <p:pic>
        <p:nvPicPr>
          <p:cNvPr id="22" name="Picture 21">
            <a:extLst>
              <a:ext uri="{FF2B5EF4-FFF2-40B4-BE49-F238E27FC236}">
                <a16:creationId xmlns:a16="http://schemas.microsoft.com/office/drawing/2014/main" id="{0FB16F2B-A711-7B43-AB0B-3BABBBAB8EA9}"/>
              </a:ext>
            </a:extLst>
          </p:cNvPr>
          <p:cNvPicPr>
            <a:picLocks noChangeAspect="1"/>
          </p:cNvPicPr>
          <p:nvPr/>
        </p:nvPicPr>
        <p:blipFill>
          <a:blip r:embed="rId18"/>
          <a:stretch>
            <a:fillRect/>
          </a:stretch>
        </p:blipFill>
        <p:spPr>
          <a:xfrm>
            <a:off x="28540686" y="8475317"/>
            <a:ext cx="3726605" cy="2794954"/>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9177</TotalTime>
  <Words>1209</Words>
  <Application>Microsoft Macintosh PowerPoint</Application>
  <PresentationFormat>Custom</PresentationFormat>
  <Paragraphs>78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Courier New</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Livecchi, Gina (liveccgd)</cp:lastModifiedBy>
  <cp:revision>76</cp:revision>
  <cp:lastPrinted>2019-07-22T21:11:25Z</cp:lastPrinted>
  <dcterms:modified xsi:type="dcterms:W3CDTF">2019-07-25T02:43:02Z</dcterms:modified>
</cp:coreProperties>
</file>