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38404800" cy="256032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1pPr>
    <a:lvl2pPr marL="0" marR="0" indent="1143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2pPr>
    <a:lvl3pPr marL="0" marR="0" indent="2286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3pPr>
    <a:lvl4pPr marL="0" marR="0" indent="3429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4pPr>
    <a:lvl5pPr marL="0" marR="0" indent="457200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5pPr>
    <a:lvl6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6pPr>
    <a:lvl7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7pPr>
    <a:lvl8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8pPr>
    <a:lvl9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6747"/>
    <p:restoredTop sz="94724"/>
  </p:normalViewPr>
  <p:slideViewPr>
    <p:cSldViewPr snapToGrid="0" snapToObjects="1">
      <p:cViewPr>
        <p:scale>
          <a:sx n="34" d="100"/>
          <a:sy n="34" d="100"/>
        </p:scale>
        <p:origin x="816"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066800" latinLnBrk="0">
      <a:spcBef>
        <a:spcPts val="1300"/>
      </a:spcBef>
      <a:defRPr sz="3600">
        <a:latin typeface="+mn-lt"/>
        <a:ea typeface="+mn-ea"/>
        <a:cs typeface="+mn-cs"/>
        <a:sym typeface="Arial"/>
      </a:defRPr>
    </a:lvl1pPr>
    <a:lvl2pPr indent="228600" defTabSz="1066800" latinLnBrk="0">
      <a:spcBef>
        <a:spcPts val="1300"/>
      </a:spcBef>
      <a:defRPr sz="3600">
        <a:latin typeface="+mn-lt"/>
        <a:ea typeface="+mn-ea"/>
        <a:cs typeface="+mn-cs"/>
        <a:sym typeface="Arial"/>
      </a:defRPr>
    </a:lvl2pPr>
    <a:lvl3pPr indent="457200" defTabSz="1066800" latinLnBrk="0">
      <a:spcBef>
        <a:spcPts val="1300"/>
      </a:spcBef>
      <a:defRPr sz="3600">
        <a:latin typeface="+mn-lt"/>
        <a:ea typeface="+mn-ea"/>
        <a:cs typeface="+mn-cs"/>
        <a:sym typeface="Arial"/>
      </a:defRPr>
    </a:lvl3pPr>
    <a:lvl4pPr indent="685800" defTabSz="1066800" latinLnBrk="0">
      <a:spcBef>
        <a:spcPts val="1300"/>
      </a:spcBef>
      <a:defRPr sz="3600">
        <a:latin typeface="+mn-lt"/>
        <a:ea typeface="+mn-ea"/>
        <a:cs typeface="+mn-cs"/>
        <a:sym typeface="Arial"/>
      </a:defRPr>
    </a:lvl4pPr>
    <a:lvl5pPr indent="914400" defTabSz="1066800" latinLnBrk="0">
      <a:spcBef>
        <a:spcPts val="1300"/>
      </a:spcBef>
      <a:defRPr sz="3600">
        <a:latin typeface="+mn-lt"/>
        <a:ea typeface="+mn-ea"/>
        <a:cs typeface="+mn-cs"/>
        <a:sym typeface="Arial"/>
      </a:defRPr>
    </a:lvl5pPr>
    <a:lvl6pPr indent="1143000" defTabSz="1066800" latinLnBrk="0">
      <a:spcBef>
        <a:spcPts val="1300"/>
      </a:spcBef>
      <a:defRPr sz="3600">
        <a:latin typeface="+mn-lt"/>
        <a:ea typeface="+mn-ea"/>
        <a:cs typeface="+mn-cs"/>
        <a:sym typeface="Arial"/>
      </a:defRPr>
    </a:lvl6pPr>
    <a:lvl7pPr indent="1371600" defTabSz="1066800" latinLnBrk="0">
      <a:spcBef>
        <a:spcPts val="1300"/>
      </a:spcBef>
      <a:defRPr sz="3600">
        <a:latin typeface="+mn-lt"/>
        <a:ea typeface="+mn-ea"/>
        <a:cs typeface="+mn-cs"/>
        <a:sym typeface="Arial"/>
      </a:defRPr>
    </a:lvl7pPr>
    <a:lvl8pPr indent="1600200" defTabSz="1066800" latinLnBrk="0">
      <a:spcBef>
        <a:spcPts val="1300"/>
      </a:spcBef>
      <a:defRPr sz="3600">
        <a:latin typeface="+mn-lt"/>
        <a:ea typeface="+mn-ea"/>
        <a:cs typeface="+mn-cs"/>
        <a:sym typeface="Arial"/>
      </a:defRPr>
    </a:lvl8pPr>
    <a:lvl9pPr indent="1828800" defTabSz="1066800" latinLnBrk="0">
      <a:spcBef>
        <a:spcPts val="1300"/>
      </a:spcBef>
      <a:defRPr sz="36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10836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1920240" y="343747"/>
            <a:ext cx="34564320" cy="563033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nchor="ctr"/>
          <a:lstStyle/>
          <a:p>
            <a:r>
              <a:t>Title Text</a:t>
            </a:r>
          </a:p>
        </p:txBody>
      </p:sp>
      <p:sp>
        <p:nvSpPr>
          <p:cNvPr id="3" name="Body Level One…"/>
          <p:cNvSpPr txBox="1">
            <a:spLocks noGrp="1"/>
          </p:cNvSpPr>
          <p:nvPr>
            <p:ph type="body" idx="1"/>
          </p:nvPr>
        </p:nvSpPr>
        <p:spPr>
          <a:xfrm>
            <a:off x="1920240" y="5974080"/>
            <a:ext cx="34564320" cy="1962912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182863" tIns="182863" rIns="182863" bIns="182863"/>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35316543" y="23314024"/>
            <a:ext cx="1169499" cy="1167961"/>
          </a:xfrm>
          <a:prstGeom prst="rect">
            <a:avLst/>
          </a:prstGeom>
          <a:ln w="12700">
            <a:miter lim="400000"/>
          </a:ln>
        </p:spPr>
        <p:txBody>
          <a:bodyPr wrap="none" lIns="182863" tIns="182863" rIns="182863" bIns="182863">
            <a:spAutoFit/>
          </a:bodyPr>
          <a:lstStyle>
            <a:lvl1pPr algn="r" defTabSz="2667000">
              <a:defRPr sz="56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1pPr>
      <a:lvl2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2pPr>
      <a:lvl3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3pPr>
      <a:lvl4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4pPr>
      <a:lvl5pPr marL="0" marR="0" indent="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5pPr>
      <a:lvl6pPr marL="0" marR="0" indent="4572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6pPr>
      <a:lvl7pPr marL="0" marR="0" indent="9144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7pPr>
      <a:lvl8pPr marL="0" marR="0" indent="13716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8pPr>
      <a:lvl9pPr marL="0" marR="0" indent="1828800" algn="ctr" defTabSz="3652308" rtl="0" latinLnBrk="0">
        <a:lnSpc>
          <a:spcPct val="100000"/>
        </a:lnSpc>
        <a:spcBef>
          <a:spcPts val="0"/>
        </a:spcBef>
        <a:spcAft>
          <a:spcPts val="0"/>
        </a:spcAft>
        <a:buClrTx/>
        <a:buSzTx/>
        <a:buFontTx/>
        <a:buNone/>
        <a:tabLst/>
        <a:defRPr sz="17600" b="0" i="0" u="none" strike="noStrike" cap="none" spc="0" baseline="0">
          <a:ln>
            <a:noFill/>
          </a:ln>
          <a:solidFill>
            <a:srgbClr val="000000"/>
          </a:solidFill>
          <a:uFillTx/>
          <a:latin typeface="+mn-lt"/>
          <a:ea typeface="+mn-ea"/>
          <a:cs typeface="+mn-cs"/>
          <a:sym typeface="Arial"/>
        </a:defRPr>
      </a:lvl9pPr>
    </p:titleStyle>
    <p:bodyStyle>
      <a:lvl1pPr marL="1363549" marR="0" indent="-136354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1pPr>
      <a:lvl2pPr marL="2892689" marR="0" indent="-1324239"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2pPr>
      <a:lvl3pPr marL="4339318" marR="0" indent="-1208768"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3pPr>
      <a:lvl4pPr marL="6192184" marR="0" indent="-1493184"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4pPr>
      <a:lvl5pPr marL="119083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5pPr>
      <a:lvl6pPr marL="123655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6pPr>
      <a:lvl7pPr marL="12822766" marR="0" indent="-5640916"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7pPr>
      <a:lvl8pPr marL="132799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8pPr>
      <a:lvl9pPr marL="13737167" marR="0" indent="-5640917" algn="l" defTabSz="3652308" rtl="0" latinLnBrk="0">
        <a:lnSpc>
          <a:spcPct val="100000"/>
        </a:lnSpc>
        <a:spcBef>
          <a:spcPts val="3100"/>
        </a:spcBef>
        <a:spcAft>
          <a:spcPts val="0"/>
        </a:spcAft>
        <a:buClrTx/>
        <a:buSzPct val="100000"/>
        <a:buFontTx/>
        <a:buChar char=""/>
        <a:tabLst/>
        <a:defRPr sz="13000" b="0" i="0" u="none" strike="noStrike" cap="none" spc="0" baseline="0">
          <a:ln>
            <a:noFill/>
          </a:ln>
          <a:solidFill>
            <a:srgbClr val="000000"/>
          </a:solidFill>
          <a:uFillTx/>
          <a:latin typeface="+mn-lt"/>
          <a:ea typeface="+mn-ea"/>
          <a:cs typeface="+mn-cs"/>
          <a:sym typeface="Arial"/>
        </a:defRPr>
      </a:lvl9pPr>
    </p:bodyStyle>
    <p:otherStyle>
      <a:lvl1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1pPr>
      <a:lvl2pPr marL="0" marR="0" indent="1143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2pPr>
      <a:lvl3pPr marL="0" marR="0" indent="2286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3pPr>
      <a:lvl4pPr marL="0" marR="0" indent="3429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4pPr>
      <a:lvl5pPr marL="0" marR="0" indent="457200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5pPr>
      <a:lvl6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6pPr>
      <a:lvl7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7pPr>
      <a:lvl8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8pPr>
      <a:lvl9pPr marL="0" marR="0" indent="0" algn="r" defTabSz="2667000" rtl="0" latinLnBrk="0">
        <a:lnSpc>
          <a:spcPct val="100000"/>
        </a:lnSpc>
        <a:spcBef>
          <a:spcPts val="0"/>
        </a:spcBef>
        <a:spcAft>
          <a:spcPts val="0"/>
        </a:spcAft>
        <a:buClrTx/>
        <a:buSzTx/>
        <a:buFontTx/>
        <a:buNone/>
        <a:tabLst/>
        <a:defRPr sz="56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tif"/><Relationship Id="rId9"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ease Insert Your Poster Title Here"/>
          <p:cNvSpPr txBox="1">
            <a:spLocks noGrp="1"/>
          </p:cNvSpPr>
          <p:nvPr>
            <p:ph type="title" idx="4294967295"/>
          </p:nvPr>
        </p:nvSpPr>
        <p:spPr>
          <a:xfrm>
            <a:off x="6119979" y="1172101"/>
            <a:ext cx="26806358" cy="1822451"/>
          </a:xfrm>
          <a:prstGeom prst="rect">
            <a:avLst/>
          </a:prstGeom>
        </p:spPr>
        <p:txBody>
          <a:bodyPr>
            <a:normAutofit fontScale="90000"/>
          </a:bodyPr>
          <a:lstStyle>
            <a:lvl1pPr>
              <a:defRPr sz="8800" b="1"/>
            </a:lvl1pPr>
          </a:lstStyle>
          <a:p>
            <a:r>
              <a:rPr lang="en-US" dirty="0"/>
              <a:t>Healthcare Assistance and Integrating Physical and Mental Health Exercises in Early Addiction Recovery</a:t>
            </a:r>
            <a:endParaRPr dirty="0"/>
          </a:p>
        </p:txBody>
      </p:sp>
      <p:sp>
        <p:nvSpPr>
          <p:cNvPr id="21" name="Abstract…"/>
          <p:cNvSpPr txBox="1"/>
          <p:nvPr/>
        </p:nvSpPr>
        <p:spPr>
          <a:xfrm>
            <a:off x="1029758" y="4496858"/>
            <a:ext cx="8556626" cy="1300622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dirty="0">
                <a:solidFill>
                  <a:srgbClr val="C00000"/>
                </a:solidFill>
              </a:rPr>
              <a:t>About First Step Home</a:t>
            </a:r>
            <a:endParaRPr dirty="0">
              <a:solidFill>
                <a:srgbClr val="C00000"/>
              </a:solidFill>
            </a:endParaRPr>
          </a:p>
          <a:p>
            <a:pPr defTabSz="1507595">
              <a:defRPr sz="2200"/>
            </a:pPr>
            <a:r>
              <a:rPr lang="en-US" sz="2500" dirty="0">
                <a:solidFill>
                  <a:schemeClr val="tx1"/>
                </a:solidFill>
              </a:rPr>
              <a:t>Founded in 1993, First Step Home is a treatment center located in Walnut Hills, a suburb of Cincinnati. Established as a women’s only facility, First Step Home is the only addiction treatment center in Cincinnati allowing children, up to the age of 12, to live with their mother’s while they are in treatment. First Step Home provides an entire continuum of care to women with addiction. The staff work to assist women in rebuilding their families as they break the cycle of drug and alcohol addiction.</a:t>
            </a:r>
          </a:p>
          <a:p>
            <a:pPr defTabSz="1507595">
              <a:defRPr sz="2200"/>
            </a:pPr>
            <a:r>
              <a:rPr lang="en-US" sz="2600" b="1" dirty="0">
                <a:solidFill>
                  <a:schemeClr val="tx1"/>
                </a:solidFill>
              </a:rPr>
              <a:t>Mission: </a:t>
            </a:r>
          </a:p>
          <a:p>
            <a:pPr defTabSz="1507595">
              <a:defRPr sz="2200"/>
            </a:pPr>
            <a:r>
              <a:rPr lang="en-US" sz="2500" dirty="0">
                <a:solidFill>
                  <a:schemeClr val="tx1"/>
                </a:solidFill>
              </a:rPr>
              <a:t>To empower women to overcome substance abuse disorders so that they can achieve self-sufficiency and provide a safe and nurturing environment for their children.</a:t>
            </a:r>
          </a:p>
          <a:p>
            <a:pPr defTabSz="1507595">
              <a:defRPr sz="2200"/>
            </a:pPr>
            <a:endParaRPr dirty="0">
              <a:solidFill>
                <a:srgbClr val="FF0000"/>
              </a:solidFill>
            </a:endParaRPr>
          </a:p>
          <a:p>
            <a:pPr defTabSz="1507595">
              <a:defRPr sz="3200" b="1">
                <a:solidFill>
                  <a:srgbClr val="990000"/>
                </a:solidFill>
              </a:defRPr>
            </a:pPr>
            <a:r>
              <a:rPr lang="en-US" dirty="0">
                <a:solidFill>
                  <a:srgbClr val="C00000"/>
                </a:solidFill>
              </a:rPr>
              <a:t>Treatment Programs:</a:t>
            </a:r>
          </a:p>
          <a:p>
            <a:pPr defTabSz="1507595">
              <a:defRPr sz="2200"/>
            </a:pPr>
            <a:r>
              <a:rPr lang="en-US" sz="2400" dirty="0">
                <a:solidFill>
                  <a:schemeClr val="tx1"/>
                </a:solidFill>
              </a:rPr>
              <a:t>Residential Treatment</a:t>
            </a:r>
          </a:p>
          <a:p>
            <a:pPr defTabSz="1507595">
              <a:defRPr sz="2200"/>
            </a:pPr>
            <a:r>
              <a:rPr lang="en-US" sz="2400" dirty="0">
                <a:solidFill>
                  <a:schemeClr val="tx1"/>
                </a:solidFill>
              </a:rPr>
              <a:t>Intensive Outpatient Treatment</a:t>
            </a:r>
          </a:p>
          <a:p>
            <a:pPr defTabSz="1507595">
              <a:defRPr sz="2200"/>
            </a:pPr>
            <a:r>
              <a:rPr lang="en-US" sz="2400" dirty="0">
                <a:solidFill>
                  <a:schemeClr val="tx1"/>
                </a:solidFill>
              </a:rPr>
              <a:t>Outpatient Treatment</a:t>
            </a:r>
          </a:p>
          <a:p>
            <a:pPr defTabSz="1507595">
              <a:defRPr sz="2200"/>
            </a:pPr>
            <a:r>
              <a:rPr lang="en-US" sz="2400" dirty="0">
                <a:solidFill>
                  <a:schemeClr val="tx1"/>
                </a:solidFill>
              </a:rPr>
              <a:t>Maternal Addiction Program</a:t>
            </a:r>
          </a:p>
          <a:p>
            <a:pPr defTabSz="1507595">
              <a:defRPr sz="2200"/>
            </a:pPr>
            <a:endParaRPr lang="en-US" dirty="0">
              <a:solidFill>
                <a:srgbClr val="FF0000"/>
              </a:solidFill>
            </a:endParaRPr>
          </a:p>
          <a:p>
            <a:pPr fontAlgn="base"/>
            <a:r>
              <a:rPr lang="en-US" sz="3200" b="1" dirty="0">
                <a:solidFill>
                  <a:srgbClr val="C00000"/>
                </a:solidFill>
              </a:rPr>
              <a:t>Treatment Services:</a:t>
            </a:r>
          </a:p>
          <a:p>
            <a:pPr fontAlgn="base"/>
            <a:r>
              <a:rPr lang="en-US" sz="2500" dirty="0"/>
              <a:t>Group counseling</a:t>
            </a:r>
          </a:p>
          <a:p>
            <a:pPr fontAlgn="base"/>
            <a:r>
              <a:rPr lang="en-US" sz="2500" dirty="0"/>
              <a:t>Individual therapy</a:t>
            </a:r>
          </a:p>
          <a:p>
            <a:pPr fontAlgn="base"/>
            <a:r>
              <a:rPr lang="en-US" sz="2500" dirty="0"/>
              <a:t>Family therapy</a:t>
            </a:r>
          </a:p>
          <a:p>
            <a:pPr fontAlgn="base"/>
            <a:r>
              <a:rPr lang="en-US" sz="2500" dirty="0"/>
              <a:t>Medication Management</a:t>
            </a:r>
          </a:p>
          <a:p>
            <a:pPr fontAlgn="base"/>
            <a:r>
              <a:rPr lang="en-US" sz="2500" dirty="0"/>
              <a:t>Medical Nursing Support</a:t>
            </a:r>
          </a:p>
          <a:p>
            <a:pPr fontAlgn="base"/>
            <a:r>
              <a:rPr lang="en-US" sz="2500" dirty="0"/>
              <a:t>Child Care Services</a:t>
            </a:r>
          </a:p>
          <a:p>
            <a:pPr fontAlgn="base"/>
            <a:r>
              <a:rPr lang="en-US" sz="2500" dirty="0"/>
              <a:t>Transportation Services</a:t>
            </a:r>
          </a:p>
          <a:p>
            <a:pPr fontAlgn="base"/>
            <a:r>
              <a:rPr lang="en-US" sz="2500" dirty="0"/>
              <a:t>Case management</a:t>
            </a:r>
          </a:p>
          <a:p>
            <a:pPr fontAlgn="base"/>
            <a:r>
              <a:rPr lang="en-US" sz="2500" dirty="0"/>
              <a:t>Peer Support </a:t>
            </a:r>
          </a:p>
          <a:p>
            <a:pPr defTabSz="1507595">
              <a:defRPr sz="2200"/>
            </a:pPr>
            <a:endParaRPr lang="en-US" dirty="0">
              <a:solidFill>
                <a:srgbClr val="FF0000"/>
              </a:solidFill>
            </a:endParaRPr>
          </a:p>
        </p:txBody>
      </p:sp>
      <p:sp>
        <p:nvSpPr>
          <p:cNvPr id="22" name="Methods…"/>
          <p:cNvSpPr txBox="1"/>
          <p:nvPr/>
        </p:nvSpPr>
        <p:spPr>
          <a:xfrm>
            <a:off x="10060516" y="4511674"/>
            <a:ext cx="8549217" cy="991306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3200" b="1">
                <a:solidFill>
                  <a:srgbClr val="990000"/>
                </a:solidFill>
              </a:defRPr>
            </a:pPr>
            <a:r>
              <a:rPr lang="en-US" dirty="0">
                <a:solidFill>
                  <a:srgbClr val="C00000"/>
                </a:solidFill>
              </a:rPr>
              <a:t>UHP Intern Responsibilities</a:t>
            </a:r>
          </a:p>
          <a:p>
            <a:pPr defTabSz="1507595">
              <a:defRPr sz="2200"/>
            </a:pPr>
            <a:r>
              <a:rPr lang="en-US" sz="2500" dirty="0"/>
              <a:t>As an intern at FSH this summer, I spent most of my time in 3 main areas: the medication room, working with Dr. Marcotte, and assisting nurse Jen. I helped administer medication in the med room sometimes during the morning rush or in the afternoon in time for dinner meds. During my internship I learned the ins and outs of medication assisted treatment (MAT), which is an integral part of the recovery of many women at FSH. A large part of my job in the med room is utilizing active listening with the clients, as this is a time when I get to see the clients one on one and many of them open up to me about their various situations.</a:t>
            </a:r>
          </a:p>
          <a:p>
            <a:pPr defTabSz="1507595">
              <a:defRPr sz="2200"/>
            </a:pPr>
            <a:r>
              <a:rPr lang="en-US" sz="2500" dirty="0"/>
              <a:t>There are 3 main options of maintenance drugs used to treat opioid addiction: </a:t>
            </a:r>
          </a:p>
          <a:p>
            <a:pPr marL="342900" indent="-342900" defTabSz="1507595">
              <a:buFont typeface="Arial" panose="020B0604020202020204" pitchFamily="34" charset="0"/>
              <a:buChar char="•"/>
              <a:defRPr sz="2200"/>
            </a:pPr>
            <a:r>
              <a:rPr lang="en-US" sz="2500" b="1" dirty="0"/>
              <a:t>methadone</a:t>
            </a:r>
            <a:r>
              <a:rPr lang="en-US" sz="2500" dirty="0"/>
              <a:t> – clinic-based opioid agonist that does not block other narcotics while preventing withdrawal while taking it; daily liquid dispensed only in specialty regulated clinics</a:t>
            </a:r>
          </a:p>
          <a:p>
            <a:pPr marL="342900" indent="-342900" defTabSz="1507595">
              <a:buFont typeface="Arial" panose="020B0604020202020204" pitchFamily="34" charset="0"/>
              <a:buChar char="•"/>
              <a:defRPr sz="2200"/>
            </a:pPr>
            <a:r>
              <a:rPr lang="en-US" sz="2500" b="1" dirty="0"/>
              <a:t>naltrexone</a:t>
            </a:r>
            <a:r>
              <a:rPr lang="en-US" sz="2500" dirty="0"/>
              <a:t> – office-based non-addictive opioid antagonist that blocks the effects of other narcotics; daily pill or monthly injection</a:t>
            </a:r>
          </a:p>
          <a:p>
            <a:pPr marL="342900" indent="-342900" defTabSz="1507595">
              <a:buFont typeface="Arial" panose="020B0604020202020204" pitchFamily="34" charset="0"/>
              <a:buChar char="•"/>
              <a:defRPr sz="2200"/>
            </a:pPr>
            <a:r>
              <a:rPr lang="en-US" sz="2500" b="1" dirty="0"/>
              <a:t>buprenorphine</a:t>
            </a:r>
            <a:r>
              <a:rPr lang="en-US" sz="2500" dirty="0"/>
              <a:t> – office-based opioid agonist/ antagonist that blocks other narcotics while reducing withdrawal risk; daily dissolving tablet, cheek film, or 6-month implant under the skin</a:t>
            </a:r>
          </a:p>
        </p:txBody>
      </p:sp>
      <p:sp>
        <p:nvSpPr>
          <p:cNvPr id="23" name="Results…"/>
          <p:cNvSpPr txBox="1"/>
          <p:nvPr/>
        </p:nvSpPr>
        <p:spPr>
          <a:xfrm>
            <a:off x="19269074" y="4489450"/>
            <a:ext cx="8074436" cy="136987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2759" tIns="92759" rIns="92759" bIns="92759">
            <a:spAutoFit/>
          </a:bodyPr>
          <a:lstStyle/>
          <a:p>
            <a:pPr defTabSz="1507595">
              <a:defRPr sz="3200" b="1">
                <a:solidFill>
                  <a:srgbClr val="990000"/>
                </a:solidFill>
              </a:defRPr>
            </a:pPr>
            <a:r>
              <a:rPr lang="en-US" sz="2800" dirty="0">
                <a:solidFill>
                  <a:srgbClr val="C00000"/>
                </a:solidFill>
              </a:rPr>
              <a:t>Working with the OBGYN</a:t>
            </a:r>
          </a:p>
          <a:p>
            <a:pPr defTabSz="1507595">
              <a:defRPr sz="2200"/>
            </a:pPr>
            <a:r>
              <a:rPr lang="en-US" sz="2500" dirty="0"/>
              <a:t>My favorite part of my internship at FSH has been working with the new medical staff, particularly nurse Jen and Dr. Marcotte. Each day I would report to nurse Jen, assisting her with various tasks like tracking down certain clients, distributing transportation passes, and checking blood pressures. On Mondays and Fridays, Dr. Marcotte spends the afternoon first in his maternal health group that I participated in a few times. He then sees each pregnant patient once a week for a vitals check, discussion about any concerns, and listening to the fetal heartbeat. </a:t>
            </a:r>
          </a:p>
          <a:p>
            <a:pPr defTabSz="1507595">
              <a:defRPr sz="2200"/>
            </a:pPr>
            <a:endParaRPr lang="en-US" sz="2500" dirty="0"/>
          </a:p>
          <a:p>
            <a:pPr defTabSz="1507595">
              <a:defRPr sz="2200"/>
            </a:pPr>
            <a:r>
              <a:rPr lang="en-US" sz="2500" dirty="0"/>
              <a:t>Dr. Marcotte taught me how to do Leopold’s maneuvers to determine the position of the fetus’ head, back, and butt in order to estimate where the heartbeat can be found, which we listen to with a doppler ultrasound device. Dr. Marcotte taught me how to count the speed of the heart rate, although he can know the speed just by listening for a few seconds. I am very thankful to Dr. Marcotte for allowing me to actively participate in these weekly visits with his patients who trust him so much. I was able to learn a lot about the clients and how big of a role their health as a future mother and the health of their child plays in their recovery. For many of them, pregnancy was the single deciding factor that led them to FSH seeking a sober life. Although I have not learned the reproduction curriculum in school yet, I was able to pool outside resources and teach myself as the summer went along, with the guidance of Dr. Marcotte. In the past I had always been fiercely interested in neurology, but this summer internship experience has opened my eyes to the OBGYN field and I could really see myself enjoying this as a career. </a:t>
            </a:r>
          </a:p>
        </p:txBody>
      </p:sp>
      <p:sp>
        <p:nvSpPr>
          <p:cNvPr id="24" name="Rectangle"/>
          <p:cNvSpPr/>
          <p:nvPr/>
        </p:nvSpPr>
        <p:spPr>
          <a:xfrm>
            <a:off x="533400" y="892460"/>
            <a:ext cx="37338000" cy="24388234"/>
          </a:xfrm>
          <a:prstGeom prst="rect">
            <a:avLst/>
          </a:prstGeom>
          <a:ln w="88900">
            <a:solidFill>
              <a:srgbClr val="FF0000"/>
            </a:solidFill>
          </a:ln>
        </p:spPr>
        <p:txBody>
          <a:bodyPr lIns="53339" tIns="53339" rIns="53339" bIns="53339" anchor="ctr"/>
          <a:lstStyle/>
          <a:p>
            <a:pPr algn="ctr" defTabSz="1507595">
              <a:defRPr sz="6000">
                <a:solidFill>
                  <a:srgbClr val="FF0000"/>
                </a:solidFill>
              </a:defRPr>
            </a:pPr>
            <a:endParaRPr/>
          </a:p>
        </p:txBody>
      </p:sp>
      <p:pic>
        <p:nvPicPr>
          <p:cNvPr id="25" name="UC_logo" descr="UC_logo"/>
          <p:cNvPicPr>
            <a:picLocks noChangeAspect="1"/>
          </p:cNvPicPr>
          <p:nvPr/>
        </p:nvPicPr>
        <p:blipFill>
          <a:blip r:embed="rId3"/>
          <a:stretch>
            <a:fillRect/>
          </a:stretch>
        </p:blipFill>
        <p:spPr>
          <a:xfrm>
            <a:off x="1221399" y="1212630"/>
            <a:ext cx="4631185" cy="2305945"/>
          </a:xfrm>
          <a:prstGeom prst="rect">
            <a:avLst/>
          </a:prstGeom>
          <a:ln w="12700">
            <a:miter lim="400000"/>
          </a:ln>
        </p:spPr>
      </p:pic>
      <p:sp>
        <p:nvSpPr>
          <p:cNvPr id="26" name="Firstname I. Lastname1, Firstname I. Lastname2, Firstname I. Lastname3"/>
          <p:cNvSpPr txBox="1"/>
          <p:nvPr/>
        </p:nvSpPr>
        <p:spPr>
          <a:xfrm>
            <a:off x="0" y="3093452"/>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a:pPr>
            <a:r>
              <a:rPr lang="en-US" dirty="0"/>
              <a:t>Bridget</a:t>
            </a:r>
            <a:r>
              <a:rPr dirty="0"/>
              <a:t> </a:t>
            </a:r>
            <a:r>
              <a:rPr lang="en-US" dirty="0"/>
              <a:t>A</a:t>
            </a:r>
            <a:r>
              <a:rPr dirty="0"/>
              <a:t>. </a:t>
            </a:r>
            <a:r>
              <a:rPr lang="en-US" dirty="0"/>
              <a:t>Watson</a:t>
            </a:r>
            <a:endParaRPr baseline="30222" dirty="0"/>
          </a:p>
        </p:txBody>
      </p:sp>
      <p:sp>
        <p:nvSpPr>
          <p:cNvPr id="27" name="1Cincinnati, OH, Department of Medicine; 2Cincinnati, OH, Department of Health; 3Cincinnati, OH, Department of Nursing"/>
          <p:cNvSpPr txBox="1"/>
          <p:nvPr/>
        </p:nvSpPr>
        <p:spPr>
          <a:xfrm>
            <a:off x="0" y="3878471"/>
            <a:ext cx="38404800" cy="741328"/>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algn="ctr" defTabSz="1507595">
              <a:spcBef>
                <a:spcPts val="2200"/>
              </a:spcBef>
              <a:defRPr sz="3600" b="1" baseline="30222"/>
            </a:pPr>
            <a:r>
              <a:rPr lang="en-US" sz="5400" dirty="0"/>
              <a:t>Urban Health Project 2019, University of Cincinnati College of Medicine</a:t>
            </a:r>
          </a:p>
        </p:txBody>
      </p:sp>
      <p:sp>
        <p:nvSpPr>
          <p:cNvPr id="31" name="Conclusion…"/>
          <p:cNvSpPr txBox="1"/>
          <p:nvPr/>
        </p:nvSpPr>
        <p:spPr>
          <a:xfrm>
            <a:off x="27862093" y="4489450"/>
            <a:ext cx="9349966" cy="1299083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92759" tIns="92759" rIns="92759" bIns="92759">
            <a:spAutoFit/>
          </a:bodyPr>
          <a:lstStyle/>
          <a:p>
            <a:pPr defTabSz="1507595">
              <a:defRPr sz="3200" b="1">
                <a:solidFill>
                  <a:srgbClr val="990000"/>
                </a:solidFill>
              </a:defRPr>
            </a:pPr>
            <a:r>
              <a:rPr lang="en-US" dirty="0">
                <a:solidFill>
                  <a:srgbClr val="C00000"/>
                </a:solidFill>
              </a:rPr>
              <a:t>My Project</a:t>
            </a:r>
          </a:p>
          <a:p>
            <a:pPr defTabSz="1507595">
              <a:defRPr sz="2200"/>
            </a:pPr>
            <a:r>
              <a:rPr lang="en-US" sz="2500" dirty="0"/>
              <a:t>My project funded a few items that aim to enhance the lifestyle at First Step Home for both the women and their children. This past week the doctor and I saw a couple patients who have little children and entertaining them quietly during their visit proved to be a challenge. As part of my project, I purchased coloring books and pencils that can be used in the future, to prevent the little ones from playing with the medical equipment and allowing the focus to be on mom during her visit with the doctor. Furthermore, a couple weeks ago I led a group with the women about the importance of establishing exercise as a new healthy coping mechanism early in recovery. Specifically, I educated the women about how exercise activates the brain’s natural reward system, releasing endogenous opioids such as endorphins. The impact of exercise on substance use disorder is powerful: people who exercise are 4x more likely to abstain from drugs and experience 1.7x less withdrawal symptoms. For most, if not all, of the women, their substance use was a coping mechanism that was numbing issues in their life that did not just go away when they quit using. Therefore, it is important the women are able to initiate new healthy habits like exercise to become active coping strategies. However, at the time of my exercise class, the women had access to zero exercise equipment. It was difficult to encourage the residents to exercise when they had nothing to work with, so my project funded yoga mats, a few free weights, and resistance bands. It is a small step in the right direction and I hope that FSH will follow my lead and establish more of a space to keep this equipment and expand. Lastly, I bought ear plugs to benefit the women who have roommates, which is the majority of them, and essential oils. I hope to teach a class about mindfulness and mental health before my internship ends in which I will educate them about the usefulness of essential oils and other mindfulness techniques like meditation.</a:t>
            </a:r>
          </a:p>
        </p:txBody>
      </p:sp>
      <p:sp>
        <p:nvSpPr>
          <p:cNvPr id="32" name="habitasse platea dictumst. Nunc in elit a mi pretium interdum. Vestibulum elementum felis vel magna. Aenean hendrerit suscipit neque. Donec id mi a eros egestas egestas. In mi. Nunc diam ante, luctus eget, porta at, porta nec, eros. Integer faucibus tincidunt mi. Donec id ante sed ante lacinia rhoncus. Lorem ipsum dolor sit amet, consectetuer adipiscing elit. Mauris erat.…"/>
          <p:cNvSpPr txBox="1"/>
          <p:nvPr/>
        </p:nvSpPr>
        <p:spPr>
          <a:xfrm>
            <a:off x="10060514" y="19522041"/>
            <a:ext cx="8549217" cy="518869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2759" tIns="92759" rIns="92759" bIns="92759">
            <a:spAutoFit/>
          </a:bodyPr>
          <a:lstStyle/>
          <a:p>
            <a:pPr defTabSz="1507595">
              <a:defRPr sz="2200"/>
            </a:pPr>
            <a:r>
              <a:rPr lang="en-US" sz="2500" dirty="0"/>
              <a:t>Residents who are prescribed buprenorphine or naltrexone come to the medication room daily and, until recently, most MAT prescriptions were being written at Brightview, another treatment center. This summer Dr. Marcotte initiated FSH’s own buprenorphine clinic in which he has slowly taken on more patients, lessening the amount of women who need transportation passes and/or are missing group to go to Brightview. I have assisted nurse Jen in organizing the patients who wanted to switch MAT providers and have participated in the visits with these clients. I also helped nurse Jen figure out the various tests we need to administer first, such as pregnancy tests and HIV testing.</a:t>
            </a:r>
          </a:p>
        </p:txBody>
      </p:sp>
      <p:pic>
        <p:nvPicPr>
          <p:cNvPr id="33" name="Image" descr="Image"/>
          <p:cNvPicPr>
            <a:picLocks noChangeAspect="1"/>
          </p:cNvPicPr>
          <p:nvPr/>
        </p:nvPicPr>
        <p:blipFill>
          <a:blip r:embed="rId4"/>
          <a:stretch>
            <a:fillRect/>
          </a:stretch>
        </p:blipFill>
        <p:spPr>
          <a:xfrm>
            <a:off x="33966274" y="1210536"/>
            <a:ext cx="3673251" cy="2754633"/>
          </a:xfrm>
          <a:prstGeom prst="rect">
            <a:avLst/>
          </a:prstGeom>
          <a:ln w="12700">
            <a:miter lim="400000"/>
          </a:ln>
        </p:spPr>
      </p:pic>
      <p:pic>
        <p:nvPicPr>
          <p:cNvPr id="5" name="Picture 4">
            <a:extLst>
              <a:ext uri="{FF2B5EF4-FFF2-40B4-BE49-F238E27FC236}">
                <a16:creationId xmlns:a16="http://schemas.microsoft.com/office/drawing/2014/main" id="{0AC49450-D6E0-0043-8BD6-6D874998AC40}"/>
              </a:ext>
            </a:extLst>
          </p:cNvPr>
          <p:cNvPicPr>
            <a:picLocks noChangeAspect="1"/>
          </p:cNvPicPr>
          <p:nvPr/>
        </p:nvPicPr>
        <p:blipFill rotWithShape="1">
          <a:blip r:embed="rId5">
            <a:extLst>
              <a:ext uri="{28A0092B-C50C-407E-A947-70E740481C1C}">
                <a14:useLocalDpi xmlns:a14="http://schemas.microsoft.com/office/drawing/2010/main" val="0"/>
              </a:ext>
            </a:extLst>
          </a:blip>
          <a:srcRect l="15086" r="19562"/>
          <a:stretch/>
        </p:blipFill>
        <p:spPr>
          <a:xfrm>
            <a:off x="19207688" y="17738215"/>
            <a:ext cx="5942136" cy="6819403"/>
          </a:xfrm>
          <a:prstGeom prst="rect">
            <a:avLst/>
          </a:prstGeom>
        </p:spPr>
      </p:pic>
      <p:pic>
        <p:nvPicPr>
          <p:cNvPr id="7" name="Picture 6">
            <a:extLst>
              <a:ext uri="{FF2B5EF4-FFF2-40B4-BE49-F238E27FC236}">
                <a16:creationId xmlns:a16="http://schemas.microsoft.com/office/drawing/2014/main" id="{F83A11B9-E235-A445-8A0C-19FE83AFA11C}"/>
              </a:ext>
            </a:extLst>
          </p:cNvPr>
          <p:cNvPicPr>
            <a:picLocks noChangeAspect="1"/>
          </p:cNvPicPr>
          <p:nvPr/>
        </p:nvPicPr>
        <p:blipFill rotWithShape="1">
          <a:blip r:embed="rId6">
            <a:extLst>
              <a:ext uri="{28A0092B-C50C-407E-A947-70E740481C1C}">
                <a14:useLocalDpi xmlns:a14="http://schemas.microsoft.com/office/drawing/2010/main" val="0"/>
              </a:ext>
            </a:extLst>
          </a:blip>
          <a:srcRect l="103" t="14275" r="-103" b="6053"/>
          <a:stretch/>
        </p:blipFill>
        <p:spPr>
          <a:xfrm>
            <a:off x="10154074" y="14389495"/>
            <a:ext cx="8362099" cy="4874920"/>
          </a:xfrm>
          <a:prstGeom prst="rect">
            <a:avLst/>
          </a:prstGeom>
        </p:spPr>
      </p:pic>
      <p:pic>
        <p:nvPicPr>
          <p:cNvPr id="9" name="Picture 8">
            <a:extLst>
              <a:ext uri="{FF2B5EF4-FFF2-40B4-BE49-F238E27FC236}">
                <a16:creationId xmlns:a16="http://schemas.microsoft.com/office/drawing/2014/main" id="{1C1B0527-B9AB-7146-93AC-210804AAEDD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926407" y="18514336"/>
            <a:ext cx="5221165" cy="5221165"/>
          </a:xfrm>
          <a:prstGeom prst="rect">
            <a:avLst/>
          </a:prstGeom>
        </p:spPr>
      </p:pic>
      <p:pic>
        <p:nvPicPr>
          <p:cNvPr id="11" name="Picture 10">
            <a:extLst>
              <a:ext uri="{FF2B5EF4-FFF2-40B4-BE49-F238E27FC236}">
                <a16:creationId xmlns:a16="http://schemas.microsoft.com/office/drawing/2014/main" id="{FE7F590E-44D4-374D-B0AF-649780A2EDA3}"/>
              </a:ext>
            </a:extLst>
          </p:cNvPr>
          <p:cNvPicPr>
            <a:picLocks noChangeAspect="1"/>
          </p:cNvPicPr>
          <p:nvPr/>
        </p:nvPicPr>
        <p:blipFill rotWithShape="1">
          <a:blip r:embed="rId8">
            <a:extLst>
              <a:ext uri="{28A0092B-C50C-407E-A947-70E740481C1C}">
                <a14:useLocalDpi xmlns:a14="http://schemas.microsoft.com/office/drawing/2010/main" val="0"/>
              </a:ext>
            </a:extLst>
          </a:blip>
          <a:srcRect l="16324" t="13848" r="1"/>
          <a:stretch/>
        </p:blipFill>
        <p:spPr>
          <a:xfrm rot="5400000">
            <a:off x="25058549" y="18541600"/>
            <a:ext cx="6835453" cy="5278405"/>
          </a:xfrm>
          <a:prstGeom prst="rect">
            <a:avLst/>
          </a:prstGeom>
        </p:spPr>
      </p:pic>
      <p:pic>
        <p:nvPicPr>
          <p:cNvPr id="13" name="Picture 12">
            <a:extLst>
              <a:ext uri="{FF2B5EF4-FFF2-40B4-BE49-F238E27FC236}">
                <a16:creationId xmlns:a16="http://schemas.microsoft.com/office/drawing/2014/main" id="{A3D58DB2-FAE9-7248-8EA5-F678916A5476}"/>
              </a:ext>
            </a:extLst>
          </p:cNvPr>
          <p:cNvPicPr>
            <a:picLocks noChangeAspect="1"/>
          </p:cNvPicPr>
          <p:nvPr/>
        </p:nvPicPr>
        <p:blipFill rotWithShape="1">
          <a:blip r:embed="rId9">
            <a:extLst>
              <a:ext uri="{28A0092B-C50C-407E-A947-70E740481C1C}">
                <a14:useLocalDpi xmlns:a14="http://schemas.microsoft.com/office/drawing/2010/main" val="0"/>
              </a:ext>
            </a:extLst>
          </a:blip>
          <a:srcRect l="2364" r="12348"/>
          <a:stretch/>
        </p:blipFill>
        <p:spPr>
          <a:xfrm rot="5400000">
            <a:off x="941424" y="17191464"/>
            <a:ext cx="8351234" cy="7343912"/>
          </a:xfrm>
          <a:prstGeom prst="rect">
            <a:avLst/>
          </a:prstGeom>
        </p:spPr>
      </p:pic>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Helvetica"/>
        <a:ea typeface="Helvetica"/>
        <a:cs typeface="Helvetica"/>
      </a:majorFont>
      <a:minorFont>
        <a:latin typeface="Arial"/>
        <a:ea typeface="Arial"/>
        <a:cs typeface="Arial"/>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127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127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3339" tIns="53339" rIns="53339" bIns="53339" numCol="1" spcCol="38100" rtlCol="0" anchor="t">
        <a:spAutoFit/>
      </a:bodyPr>
      <a:lstStyle>
        <a:defPPr marL="0" marR="0" indent="0" algn="l" defTabSz="1066800" rtl="0" fontAlgn="auto" latinLnBrk="0" hangingPunct="0">
          <a:lnSpc>
            <a:spcPct val="100000"/>
          </a:lnSpc>
          <a:spcBef>
            <a:spcPts val="0"/>
          </a:spcBef>
          <a:spcAft>
            <a:spcPts val="0"/>
          </a:spcAft>
          <a:buClrTx/>
          <a:buSzTx/>
          <a:buFontTx/>
          <a:buNone/>
          <a:tabLst/>
          <a:defRPr kumimoji="0" sz="70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7276</TotalTime>
  <Words>1118</Words>
  <Application>Microsoft Macintosh PowerPoint</Application>
  <PresentationFormat>Custom</PresentationFormat>
  <Paragraphs>37</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Default Design</vt:lpstr>
      <vt:lpstr>Healthcare Assistance and Integrating Physical and Mental Health Exercises in Early Addiction Recovery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Physical and Mental Health Exercises in Early Addiction Recovery</dc:title>
  <cp:lastModifiedBy>Watson, Bridget (watsonbg)</cp:lastModifiedBy>
  <cp:revision>18</cp:revision>
  <dcterms:modified xsi:type="dcterms:W3CDTF">2019-07-24T20:47:45Z</dcterms:modified>
</cp:coreProperties>
</file>