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7" r:id="rId2"/>
  </p:sldIdLst>
  <p:sldSz cx="38404800" cy="25603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1pPr>
    <a:lvl2pPr marL="0" marR="0" indent="1143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2pPr>
    <a:lvl3pPr marL="0" marR="0" indent="2286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3pPr>
    <a:lvl4pPr marL="0" marR="0" indent="3429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4pPr>
    <a:lvl5pPr marL="0" marR="0" indent="4572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5pPr>
    <a:lvl6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6pPr>
    <a:lvl7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7pPr>
    <a:lvl8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8pPr>
    <a:lvl9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15:guide id="1" orient="horz" pos="8160" userDrawn="1">
          <p15:clr>
            <a:srgbClr val="A4A3A4"/>
          </p15:clr>
        </p15:guide>
        <p15:guide id="2" pos="120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p:restoredTop sz="95084"/>
  </p:normalViewPr>
  <p:slideViewPr>
    <p:cSldViewPr snapToGrid="0" snapToObjects="1">
      <p:cViewPr>
        <p:scale>
          <a:sx n="147" d="100"/>
          <a:sy n="147" d="100"/>
        </p:scale>
        <p:origin x="-12648" y="-9744"/>
      </p:cViewPr>
      <p:guideLst>
        <p:guide orient="horz" pos="8160"/>
        <p:guide pos="12096"/>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066800" latinLnBrk="0">
      <a:spcBef>
        <a:spcPts val="1300"/>
      </a:spcBef>
      <a:defRPr sz="3600">
        <a:latin typeface="+mn-lt"/>
        <a:ea typeface="+mn-ea"/>
        <a:cs typeface="+mn-cs"/>
        <a:sym typeface="Arial"/>
      </a:defRPr>
    </a:lvl1pPr>
    <a:lvl2pPr indent="228600" defTabSz="1066800" latinLnBrk="0">
      <a:spcBef>
        <a:spcPts val="1300"/>
      </a:spcBef>
      <a:defRPr sz="3600">
        <a:latin typeface="+mn-lt"/>
        <a:ea typeface="+mn-ea"/>
        <a:cs typeface="+mn-cs"/>
        <a:sym typeface="Arial"/>
      </a:defRPr>
    </a:lvl2pPr>
    <a:lvl3pPr indent="457200" defTabSz="1066800" latinLnBrk="0">
      <a:spcBef>
        <a:spcPts val="1300"/>
      </a:spcBef>
      <a:defRPr sz="3600">
        <a:latin typeface="+mn-lt"/>
        <a:ea typeface="+mn-ea"/>
        <a:cs typeface="+mn-cs"/>
        <a:sym typeface="Arial"/>
      </a:defRPr>
    </a:lvl3pPr>
    <a:lvl4pPr indent="685800" defTabSz="1066800" latinLnBrk="0">
      <a:spcBef>
        <a:spcPts val="1300"/>
      </a:spcBef>
      <a:defRPr sz="3600">
        <a:latin typeface="+mn-lt"/>
        <a:ea typeface="+mn-ea"/>
        <a:cs typeface="+mn-cs"/>
        <a:sym typeface="Arial"/>
      </a:defRPr>
    </a:lvl4pPr>
    <a:lvl5pPr indent="914400" defTabSz="1066800" latinLnBrk="0">
      <a:spcBef>
        <a:spcPts val="1300"/>
      </a:spcBef>
      <a:defRPr sz="3600">
        <a:latin typeface="+mn-lt"/>
        <a:ea typeface="+mn-ea"/>
        <a:cs typeface="+mn-cs"/>
        <a:sym typeface="Arial"/>
      </a:defRPr>
    </a:lvl5pPr>
    <a:lvl6pPr indent="1143000" defTabSz="1066800" latinLnBrk="0">
      <a:spcBef>
        <a:spcPts val="1300"/>
      </a:spcBef>
      <a:defRPr sz="3600">
        <a:latin typeface="+mn-lt"/>
        <a:ea typeface="+mn-ea"/>
        <a:cs typeface="+mn-cs"/>
        <a:sym typeface="Arial"/>
      </a:defRPr>
    </a:lvl6pPr>
    <a:lvl7pPr indent="1371600" defTabSz="1066800" latinLnBrk="0">
      <a:spcBef>
        <a:spcPts val="1300"/>
      </a:spcBef>
      <a:defRPr sz="3600">
        <a:latin typeface="+mn-lt"/>
        <a:ea typeface="+mn-ea"/>
        <a:cs typeface="+mn-cs"/>
        <a:sym typeface="Arial"/>
      </a:defRPr>
    </a:lvl7pPr>
    <a:lvl8pPr indent="1600200" defTabSz="1066800" latinLnBrk="0">
      <a:spcBef>
        <a:spcPts val="1300"/>
      </a:spcBef>
      <a:defRPr sz="3600">
        <a:latin typeface="+mn-lt"/>
        <a:ea typeface="+mn-ea"/>
        <a:cs typeface="+mn-cs"/>
        <a:sym typeface="Arial"/>
      </a:defRPr>
    </a:lvl8pPr>
    <a:lvl9pPr indent="1828800" defTabSz="1066800" latinLnBrk="0">
      <a:spcBef>
        <a:spcPts val="1300"/>
      </a:spcBef>
      <a:defRPr sz="36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5A15A-4509-D64F-8E76-DB7AAEB1472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41D4B9B-1389-1A44-BF79-5A71C328F72C}"/>
              </a:ext>
            </a:extLst>
          </p:cNvPr>
          <p:cNvSpPr>
            <a:spLocks noGrp="1"/>
          </p:cNvSpPr>
          <p:nvPr>
            <p:ph type="sldNum" sz="quarter" idx="10"/>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077637128"/>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920240" y="343747"/>
            <a:ext cx="34564320" cy="56303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63" tIns="182863" rIns="182863" bIns="182863" anchor="ctr"/>
          <a:lstStyle/>
          <a:p>
            <a:r>
              <a:t>Title Text</a:t>
            </a:r>
          </a:p>
        </p:txBody>
      </p:sp>
      <p:sp>
        <p:nvSpPr>
          <p:cNvPr id="3" name="Body Level One…"/>
          <p:cNvSpPr txBox="1">
            <a:spLocks noGrp="1"/>
          </p:cNvSpPr>
          <p:nvPr>
            <p:ph type="body" idx="1"/>
          </p:nvPr>
        </p:nvSpPr>
        <p:spPr>
          <a:xfrm>
            <a:off x="1920240" y="5974080"/>
            <a:ext cx="34564320" cy="196291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63" tIns="182863" rIns="182863" bIns="182863"/>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35316543" y="23314024"/>
            <a:ext cx="1169499" cy="1167961"/>
          </a:xfrm>
          <a:prstGeom prst="rect">
            <a:avLst/>
          </a:prstGeom>
          <a:ln w="12700">
            <a:miter lim="400000"/>
          </a:ln>
        </p:spPr>
        <p:txBody>
          <a:bodyPr wrap="none" lIns="182863" tIns="182863" rIns="182863" bIns="182863">
            <a:spAutoFit/>
          </a:bodyPr>
          <a:lstStyle>
            <a:lvl1pPr algn="r" defTabSz="2667000">
              <a:defRPr sz="56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1pPr>
      <a:lvl2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2pPr>
      <a:lvl3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3pPr>
      <a:lvl4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4pPr>
      <a:lvl5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5pPr>
      <a:lvl6pPr marL="0" marR="0" indent="4572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6pPr>
      <a:lvl7pPr marL="0" marR="0" indent="9144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7pPr>
      <a:lvl8pPr marL="0" marR="0" indent="13716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8pPr>
      <a:lvl9pPr marL="0" marR="0" indent="18288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9pPr>
    </p:titleStyle>
    <p:bodyStyle>
      <a:lvl1pPr marL="1363549" marR="0" indent="-136354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1pPr>
      <a:lvl2pPr marL="2892689" marR="0" indent="-132423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2pPr>
      <a:lvl3pPr marL="4339318" marR="0" indent="-1208768"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3pPr>
      <a:lvl4pPr marL="6192184" marR="0" indent="-1493184"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4pPr>
      <a:lvl5pPr marL="119083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5pPr>
      <a:lvl6pPr marL="123655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6pPr>
      <a:lvl7pPr marL="128227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7pPr>
      <a:lvl8pPr marL="132799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8pPr>
      <a:lvl9pPr marL="137371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9pPr>
    </p:bodyStyle>
    <p:otherStyle>
      <a:lvl1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1pPr>
      <a:lvl2pPr marL="0" marR="0" indent="1143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2pPr>
      <a:lvl3pPr marL="0" marR="0" indent="2286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3pPr>
      <a:lvl4pPr marL="0" marR="0" indent="3429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4pPr>
      <a:lvl5pPr marL="0" marR="0" indent="4572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5pPr>
      <a:lvl6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6pPr>
      <a:lvl7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7pPr>
      <a:lvl8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8pPr>
      <a:lvl9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3.wdp"/><Relationship Id="rId18" Type="http://schemas.openxmlformats.org/officeDocument/2006/relationships/image" Target="../media/image14.jpeg"/><Relationship Id="rId26" Type="http://schemas.openxmlformats.org/officeDocument/2006/relationships/image" Target="../media/image20.png"/><Relationship Id="rId3" Type="http://schemas.openxmlformats.org/officeDocument/2006/relationships/image" Target="../media/image2.tiff"/><Relationship Id="rId21" Type="http://schemas.openxmlformats.org/officeDocument/2006/relationships/image" Target="../media/image17.jpeg"/><Relationship Id="rId7" Type="http://schemas.openxmlformats.org/officeDocument/2006/relationships/image" Target="../media/image6.jpeg"/><Relationship Id="rId12" Type="http://schemas.openxmlformats.org/officeDocument/2006/relationships/image" Target="../media/image9.png"/><Relationship Id="rId17" Type="http://schemas.openxmlformats.org/officeDocument/2006/relationships/image" Target="../media/image13.jpeg"/><Relationship Id="rId25" Type="http://schemas.microsoft.com/office/2007/relationships/hdphoto" Target="../media/hdphoto5.wdp"/><Relationship Id="rId2" Type="http://schemas.openxmlformats.org/officeDocument/2006/relationships/image" Target="../media/image1.tiff"/><Relationship Id="rId16" Type="http://schemas.openxmlformats.org/officeDocument/2006/relationships/image" Target="../media/image12.jpeg"/><Relationship Id="rId20"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5.jpeg"/><Relationship Id="rId11" Type="http://schemas.microsoft.com/office/2007/relationships/hdphoto" Target="../media/hdphoto2.wdp"/><Relationship Id="rId24" Type="http://schemas.openxmlformats.org/officeDocument/2006/relationships/image" Target="../media/image19.png"/><Relationship Id="rId5" Type="http://schemas.openxmlformats.org/officeDocument/2006/relationships/image" Target="../media/image4.jpeg"/><Relationship Id="rId15" Type="http://schemas.openxmlformats.org/officeDocument/2006/relationships/image" Target="../media/image11.jpeg"/><Relationship Id="rId23" Type="http://schemas.microsoft.com/office/2007/relationships/hdphoto" Target="../media/hdphoto4.wdp"/><Relationship Id="rId10" Type="http://schemas.openxmlformats.org/officeDocument/2006/relationships/image" Target="../media/image8.png"/><Relationship Id="rId19" Type="http://schemas.openxmlformats.org/officeDocument/2006/relationships/image" Target="../media/image15.jpeg"/><Relationship Id="rId4" Type="http://schemas.openxmlformats.org/officeDocument/2006/relationships/image" Target="../media/image3.tiff"/><Relationship Id="rId9" Type="http://schemas.microsoft.com/office/2007/relationships/hdphoto" Target="../media/hdphoto1.wdp"/><Relationship Id="rId14" Type="http://schemas.openxmlformats.org/officeDocument/2006/relationships/image" Target="../media/image10.jpeg"/><Relationship Id="rId22" Type="http://schemas.openxmlformats.org/officeDocument/2006/relationships/image" Target="../media/image18.png"/><Relationship Id="rId27"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lease Insert Your Poster Title Here"/>
          <p:cNvSpPr txBox="1">
            <a:spLocks noGrp="1"/>
          </p:cNvSpPr>
          <p:nvPr>
            <p:ph type="title" idx="4294967295"/>
          </p:nvPr>
        </p:nvSpPr>
        <p:spPr>
          <a:xfrm>
            <a:off x="0" y="1222375"/>
            <a:ext cx="38404800" cy="2277897"/>
          </a:xfrm>
          <a:prstGeom prst="rect">
            <a:avLst/>
          </a:prstGeom>
        </p:spPr>
        <p:txBody>
          <a:bodyPr>
            <a:normAutofit fontScale="90000"/>
          </a:bodyPr>
          <a:lstStyle>
            <a:lvl1pPr>
              <a:defRPr sz="8800" b="1"/>
            </a:lvl1pPr>
          </a:lstStyle>
          <a:p>
            <a:r>
              <a:rPr lang="en-US" dirty="0"/>
              <a:t>Lighthouse New Beginnings</a:t>
            </a:r>
            <a:br>
              <a:rPr lang="en-US" dirty="0"/>
            </a:br>
            <a:r>
              <a:rPr lang="en-US" dirty="0"/>
              <a:t>Urban Health Project – Summer 2019</a:t>
            </a:r>
            <a:endParaRPr dirty="0"/>
          </a:p>
        </p:txBody>
      </p:sp>
      <p:sp>
        <p:nvSpPr>
          <p:cNvPr id="24" name="Rectangle"/>
          <p:cNvSpPr/>
          <p:nvPr/>
        </p:nvSpPr>
        <p:spPr>
          <a:xfrm>
            <a:off x="533400" y="607483"/>
            <a:ext cx="37338000" cy="24388234"/>
          </a:xfrm>
          <a:prstGeom prst="rect">
            <a:avLst/>
          </a:prstGeom>
          <a:ln w="88900">
            <a:solidFill>
              <a:srgbClr val="FF0000"/>
            </a:solidFill>
          </a:ln>
        </p:spPr>
        <p:txBody>
          <a:bodyPr lIns="53339" tIns="53339" rIns="53339" bIns="53339" anchor="ctr"/>
          <a:lstStyle/>
          <a:p>
            <a:pPr algn="ctr" defTabSz="1507595">
              <a:defRPr sz="6000">
                <a:solidFill>
                  <a:srgbClr val="FF0000"/>
                </a:solidFill>
              </a:defRPr>
            </a:pPr>
            <a:endParaRPr/>
          </a:p>
        </p:txBody>
      </p:sp>
      <p:sp>
        <p:nvSpPr>
          <p:cNvPr id="27" name="1Cincinnati, OH, Department of Medicine; 2Cincinnati, OH, Department of Health; 3Cincinnati, OH, Department of Nursing"/>
          <p:cNvSpPr txBox="1"/>
          <p:nvPr/>
        </p:nvSpPr>
        <p:spPr>
          <a:xfrm>
            <a:off x="0" y="3644900"/>
            <a:ext cx="38404800" cy="7413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2759" tIns="92759" rIns="92759" bIns="92759">
            <a:spAutoFit/>
          </a:bodyPr>
          <a:lstStyle/>
          <a:p>
            <a:pPr algn="ctr" defTabSz="1507595">
              <a:spcBef>
                <a:spcPts val="2200"/>
              </a:spcBef>
              <a:defRPr sz="3600" b="1" baseline="30222"/>
            </a:pPr>
            <a:r>
              <a:rPr lang="en-US" baseline="0" dirty="0"/>
              <a:t>Abigail Dillaha, University of Cincinnati College of Medicine</a:t>
            </a:r>
            <a:endParaRPr baseline="0" dirty="0"/>
          </a:p>
        </p:txBody>
      </p:sp>
      <p:pic>
        <p:nvPicPr>
          <p:cNvPr id="33" name="Image" descr="Image"/>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966274" y="1210536"/>
            <a:ext cx="3673251" cy="2754633"/>
          </a:xfrm>
          <a:prstGeom prst="rect">
            <a:avLst/>
          </a:prstGeom>
          <a:ln w="12700">
            <a:miter lim="400000"/>
          </a:ln>
        </p:spPr>
      </p:pic>
      <p:pic>
        <p:nvPicPr>
          <p:cNvPr id="3" name="Picture 2">
            <a:extLst>
              <a:ext uri="{FF2B5EF4-FFF2-40B4-BE49-F238E27FC236}">
                <a16:creationId xmlns:a16="http://schemas.microsoft.com/office/drawing/2014/main" id="{9BEE4BFA-1AFF-7646-858F-94847C460DB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85315" y="1194327"/>
            <a:ext cx="5172039" cy="2305945"/>
          </a:xfrm>
          <a:prstGeom prst="rect">
            <a:avLst/>
          </a:prstGeom>
        </p:spPr>
      </p:pic>
      <p:pic>
        <p:nvPicPr>
          <p:cNvPr id="4" name="Picture 3">
            <a:extLst>
              <a:ext uri="{FF2B5EF4-FFF2-40B4-BE49-F238E27FC236}">
                <a16:creationId xmlns:a16="http://schemas.microsoft.com/office/drawing/2014/main" id="{49942248-03A6-104D-AC95-37CA73865DE7}"/>
              </a:ext>
            </a:extLst>
          </p:cNvPr>
          <p:cNvPicPr>
            <a:picLocks noChangeAspect="1"/>
          </p:cNvPicPr>
          <p:nvPr/>
        </p:nvPicPr>
        <p:blipFill>
          <a:blip r:embed="rId4"/>
          <a:stretch>
            <a:fillRect/>
          </a:stretch>
        </p:blipFill>
        <p:spPr>
          <a:xfrm>
            <a:off x="14988835" y="21746885"/>
            <a:ext cx="8427130" cy="2599413"/>
          </a:xfrm>
          <a:prstGeom prst="rect">
            <a:avLst/>
          </a:prstGeom>
        </p:spPr>
      </p:pic>
      <p:sp>
        <p:nvSpPr>
          <p:cNvPr id="5" name="TextBox 4">
            <a:extLst>
              <a:ext uri="{FF2B5EF4-FFF2-40B4-BE49-F238E27FC236}">
                <a16:creationId xmlns:a16="http://schemas.microsoft.com/office/drawing/2014/main" id="{B8513FF7-BB0A-8546-9A7B-A11CB2456A83}"/>
              </a:ext>
            </a:extLst>
          </p:cNvPr>
          <p:cNvSpPr txBox="1"/>
          <p:nvPr/>
        </p:nvSpPr>
        <p:spPr>
          <a:xfrm>
            <a:off x="1518920" y="5387112"/>
            <a:ext cx="10338892" cy="4970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339" tIns="53339" rIns="53339" bIns="53339" numCol="1" spcCol="38100" rtlCol="0" anchor="t">
            <a:spAutoFit/>
          </a:bodyPr>
          <a:lstStyle/>
          <a:p>
            <a:pPr marL="0" marR="0" indent="0" algn="ctr" defTabSz="10668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rgbClr val="C00000"/>
                </a:solidFill>
                <a:effectLst/>
                <a:uFillTx/>
                <a:latin typeface="+mn-lt"/>
                <a:ea typeface="+mn-ea"/>
                <a:cs typeface="+mn-cs"/>
                <a:sym typeface="Arial"/>
              </a:rPr>
              <a:t>About the Site</a:t>
            </a:r>
          </a:p>
          <a:p>
            <a:pPr marL="0" marR="0" indent="0" algn="ctr" defTabSz="1066800" rtl="0" fontAlgn="auto" latinLnBrk="0" hangingPunct="0">
              <a:lnSpc>
                <a:spcPct val="100000"/>
              </a:lnSpc>
              <a:spcBef>
                <a:spcPts val="0"/>
              </a:spcBef>
              <a:spcAft>
                <a:spcPts val="0"/>
              </a:spcAft>
              <a:buClrTx/>
              <a:buSzTx/>
              <a:buFontTx/>
              <a:buNone/>
              <a:tabLst/>
            </a:pPr>
            <a:r>
              <a:rPr kumimoji="0" lang="en-US" sz="2800" i="0" u="none" strike="noStrike" cap="none" spc="0" normalizeH="0" baseline="0" dirty="0">
                <a:ln>
                  <a:noFill/>
                </a:ln>
                <a:solidFill>
                  <a:schemeClr val="tx1"/>
                </a:solidFill>
                <a:effectLst/>
                <a:uFillTx/>
                <a:latin typeface="+mn-lt"/>
                <a:ea typeface="+mn-ea"/>
                <a:cs typeface="+mn-cs"/>
                <a:sym typeface="Arial"/>
              </a:rPr>
              <a:t>Lighthouse New Beginnings is a therapeutic group home for girls age 11-17. The residents have all experienced significant forms of trauma and have been treated for psychiatric conditions. </a:t>
            </a:r>
            <a:r>
              <a:rPr lang="en-US" sz="2800" dirty="0">
                <a:solidFill>
                  <a:schemeClr val="tx1"/>
                </a:solidFill>
              </a:rPr>
              <a:t>New Beginnings</a:t>
            </a:r>
            <a:r>
              <a:rPr kumimoji="0" lang="en-US" sz="2800" i="0" u="none" strike="noStrike" cap="none" spc="0" normalizeH="0" baseline="0" dirty="0">
                <a:ln>
                  <a:noFill/>
                </a:ln>
                <a:solidFill>
                  <a:schemeClr val="tx1"/>
                </a:solidFill>
                <a:effectLst/>
                <a:uFillTx/>
                <a:latin typeface="+mn-lt"/>
                <a:ea typeface="+mn-ea"/>
                <a:cs typeface="+mn-cs"/>
                <a:sym typeface="Arial"/>
              </a:rPr>
              <a:t> has a therapist in house who works with the girls to help them manage emotional difficulties and redirect problematic behaviors into healthy coping mechanisms. The staff members focus on teaching independent living skills so the girls are eventually prepared to find jobs and live on their own. Ultimately, New Beginnings serves to help the girls in their transition to foster/adoptive homes or independent living. </a:t>
            </a:r>
          </a:p>
        </p:txBody>
      </p:sp>
      <p:pic>
        <p:nvPicPr>
          <p:cNvPr id="7" name="Picture 6">
            <a:extLst>
              <a:ext uri="{FF2B5EF4-FFF2-40B4-BE49-F238E27FC236}">
                <a16:creationId xmlns:a16="http://schemas.microsoft.com/office/drawing/2014/main" id="{EB4F810A-01E0-EE49-BE1C-4DB5F4ACA40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118"/>
          <a:stretch/>
        </p:blipFill>
        <p:spPr>
          <a:xfrm>
            <a:off x="19710489" y="5035647"/>
            <a:ext cx="5375951" cy="5375951"/>
          </a:xfrm>
          <a:prstGeom prst="rect">
            <a:avLst/>
          </a:prstGeom>
        </p:spPr>
      </p:pic>
      <p:pic>
        <p:nvPicPr>
          <p:cNvPr id="9" name="Picture 8">
            <a:extLst>
              <a:ext uri="{FF2B5EF4-FFF2-40B4-BE49-F238E27FC236}">
                <a16:creationId xmlns:a16="http://schemas.microsoft.com/office/drawing/2014/main" id="{CE8613A2-4138-2642-AA45-A04A00D2818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5400000">
            <a:off x="6274422" y="18579300"/>
            <a:ext cx="5873657" cy="4405243"/>
          </a:xfrm>
          <a:prstGeom prst="rect">
            <a:avLst/>
          </a:prstGeom>
        </p:spPr>
      </p:pic>
      <p:pic>
        <p:nvPicPr>
          <p:cNvPr id="19" name="Picture 18">
            <a:extLst>
              <a:ext uri="{FF2B5EF4-FFF2-40B4-BE49-F238E27FC236}">
                <a16:creationId xmlns:a16="http://schemas.microsoft.com/office/drawing/2014/main" id="{C7DEE36C-BC96-CF49-92C4-9A9CEC94BBA9}"/>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rot="5400000">
            <a:off x="13417294" y="5035647"/>
            <a:ext cx="5375951" cy="5375951"/>
          </a:xfrm>
          <a:prstGeom prst="rect">
            <a:avLst/>
          </a:prstGeom>
        </p:spPr>
      </p:pic>
      <p:pic>
        <p:nvPicPr>
          <p:cNvPr id="10" name="Picture 9">
            <a:extLst>
              <a:ext uri="{FF2B5EF4-FFF2-40B4-BE49-F238E27FC236}">
                <a16:creationId xmlns:a16="http://schemas.microsoft.com/office/drawing/2014/main" id="{EE71EDD4-02D6-D040-8737-FDA3B3AB200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4688" b="92969" l="7813" r="92969">
                        <a14:foregroundMark x1="28516" y1="10547" x2="44055" y2="5885"/>
                        <a14:foregroundMark x1="41406" y1="6250" x2="53516" y2="5469"/>
                        <a14:foregroundMark x1="53516" y1="5469" x2="54297" y2="5469"/>
                        <a14:foregroundMark x1="8922" y1="30859" x2="8203" y2="39844"/>
                        <a14:foregroundMark x1="8953" y1="30469" x2="8922" y2="30859"/>
                        <a14:foregroundMark x1="8984" y1="30078" x2="8953" y2="30469"/>
                        <a14:foregroundMark x1="88281" y1="29688" x2="92969" y2="48047"/>
                        <a14:foregroundMark x1="92969" y1="48047" x2="92969" y2="49219"/>
                        <a14:foregroundMark x1="34766" y1="89063" x2="46484" y2="92578"/>
                        <a14:foregroundMark x1="46484" y1="92578" x2="53516" y2="92969"/>
                        <a14:backgroundMark x1="7422" y1="30859" x2="7422" y2="30859"/>
                        <a14:backgroundMark x1="7422" y1="30469" x2="7422" y2="30469"/>
                        <a14:backgroundMark x1="7031" y1="33203" x2="8984" y2="28906"/>
                        <a14:backgroundMark x1="8203" y1="30469" x2="8203" y2="30469"/>
                        <a14:backgroundMark x1="7422" y1="30859" x2="8984" y2="29688"/>
                      </a14:backgroundRemoval>
                    </a14:imgEffect>
                  </a14:imgLayer>
                </a14:imgProps>
              </a:ext>
            </a:extLst>
          </a:blip>
          <a:stretch>
            <a:fillRect/>
          </a:stretch>
        </p:blipFill>
        <p:spPr>
          <a:xfrm>
            <a:off x="8756906" y="18576064"/>
            <a:ext cx="1230939" cy="1230939"/>
          </a:xfrm>
          <a:prstGeom prst="rect">
            <a:avLst/>
          </a:prstGeom>
        </p:spPr>
      </p:pic>
      <p:pic>
        <p:nvPicPr>
          <p:cNvPr id="23" name="Picture 22">
            <a:extLst>
              <a:ext uri="{FF2B5EF4-FFF2-40B4-BE49-F238E27FC236}">
                <a16:creationId xmlns:a16="http://schemas.microsoft.com/office/drawing/2014/main" id="{C13318B8-7776-EA42-B292-2C826383D56A}"/>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4688" b="92969" l="7813" r="92969">
                        <a14:foregroundMark x1="28516" y1="10547" x2="44055" y2="5885"/>
                        <a14:foregroundMark x1="41406" y1="6250" x2="53516" y2="5469"/>
                        <a14:foregroundMark x1="53516" y1="5469" x2="54297" y2="5469"/>
                        <a14:foregroundMark x1="8922" y1="30859" x2="8203" y2="39844"/>
                        <a14:foregroundMark x1="8953" y1="30469" x2="8922" y2="30859"/>
                        <a14:foregroundMark x1="8984" y1="30078" x2="8953" y2="30469"/>
                        <a14:foregroundMark x1="88281" y1="29688" x2="92969" y2="48047"/>
                        <a14:foregroundMark x1="92969" y1="48047" x2="92969" y2="49219"/>
                        <a14:foregroundMark x1="34766" y1="89063" x2="46484" y2="92578"/>
                        <a14:foregroundMark x1="46484" y1="92578" x2="53516" y2="92969"/>
                        <a14:backgroundMark x1="7422" y1="30859" x2="7422" y2="30859"/>
                        <a14:backgroundMark x1="7422" y1="30469" x2="7422" y2="30469"/>
                        <a14:backgroundMark x1="7031" y1="33203" x2="8984" y2="28906"/>
                        <a14:backgroundMark x1="8203" y1="30469" x2="8203" y2="30469"/>
                        <a14:backgroundMark x1="7422" y1="30859" x2="8984" y2="29688"/>
                      </a14:backgroundRemoval>
                    </a14:imgEffect>
                  </a14:imgLayer>
                </a14:imgProps>
              </a:ext>
              <a:ext uri="{28A0092B-C50C-407E-A947-70E740481C1C}">
                <a14:useLocalDpi xmlns:a14="http://schemas.microsoft.com/office/drawing/2010/main"/>
              </a:ext>
            </a:extLst>
          </a:blip>
          <a:stretch>
            <a:fillRect/>
          </a:stretch>
        </p:blipFill>
        <p:spPr>
          <a:xfrm>
            <a:off x="16233574" y="6223000"/>
            <a:ext cx="527050" cy="527050"/>
          </a:xfrm>
          <a:prstGeom prst="rect">
            <a:avLst/>
          </a:prstGeom>
        </p:spPr>
      </p:pic>
      <p:pic>
        <p:nvPicPr>
          <p:cNvPr id="26" name="Picture 25">
            <a:extLst>
              <a:ext uri="{FF2B5EF4-FFF2-40B4-BE49-F238E27FC236}">
                <a16:creationId xmlns:a16="http://schemas.microsoft.com/office/drawing/2014/main" id="{C0D96AE6-36E1-3D4B-A14F-FA9CDD1C2DCE}"/>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4688" b="92969" l="7813" r="92969">
                        <a14:foregroundMark x1="28516" y1="10547" x2="44055" y2="5885"/>
                        <a14:foregroundMark x1="41406" y1="6250" x2="53516" y2="5469"/>
                        <a14:foregroundMark x1="53516" y1="5469" x2="54297" y2="5469"/>
                        <a14:foregroundMark x1="8922" y1="30859" x2="8203" y2="39844"/>
                        <a14:foregroundMark x1="8953" y1="30469" x2="8922" y2="30859"/>
                        <a14:foregroundMark x1="8984" y1="30078" x2="8953" y2="30469"/>
                        <a14:foregroundMark x1="88281" y1="29688" x2="92969" y2="48047"/>
                        <a14:foregroundMark x1="92969" y1="48047" x2="92969" y2="49219"/>
                        <a14:foregroundMark x1="34766" y1="89063" x2="46484" y2="92578"/>
                        <a14:foregroundMark x1="46484" y1="92578" x2="53516" y2="92969"/>
                        <a14:backgroundMark x1="7422" y1="30859" x2="7422" y2="30859"/>
                        <a14:backgroundMark x1="7422" y1="30469" x2="7422" y2="30469"/>
                        <a14:backgroundMark x1="7031" y1="33203" x2="8984" y2="28906"/>
                        <a14:backgroundMark x1="8203" y1="30469" x2="8203" y2="30469"/>
                        <a14:backgroundMark x1="7422" y1="30859" x2="8984" y2="29688"/>
                      </a14:backgroundRemoval>
                    </a14:imgEffect>
                  </a14:imgLayer>
                </a14:imgProps>
              </a:ext>
              <a:ext uri="{28A0092B-C50C-407E-A947-70E740481C1C}">
                <a14:useLocalDpi xmlns:a14="http://schemas.microsoft.com/office/drawing/2010/main"/>
              </a:ext>
            </a:extLst>
          </a:blip>
          <a:stretch>
            <a:fillRect/>
          </a:stretch>
        </p:blipFill>
        <p:spPr>
          <a:xfrm>
            <a:off x="14927463" y="7127022"/>
            <a:ext cx="422752" cy="422752"/>
          </a:xfrm>
          <a:prstGeom prst="rect">
            <a:avLst/>
          </a:prstGeom>
        </p:spPr>
      </p:pic>
      <p:pic>
        <p:nvPicPr>
          <p:cNvPr id="6" name="Picture 5">
            <a:extLst>
              <a:ext uri="{FF2B5EF4-FFF2-40B4-BE49-F238E27FC236}">
                <a16:creationId xmlns:a16="http://schemas.microsoft.com/office/drawing/2014/main" id="{FDB5DC10-8C02-B146-8D74-149E5389C61D}"/>
              </a:ext>
            </a:extLst>
          </p:cNvPr>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26546988" y="11286979"/>
            <a:ext cx="10338892" cy="6038659"/>
          </a:xfrm>
          <a:prstGeom prst="rect">
            <a:avLst/>
          </a:prstGeom>
        </p:spPr>
      </p:pic>
      <p:sp>
        <p:nvSpPr>
          <p:cNvPr id="28" name="TextBox 27">
            <a:extLst>
              <a:ext uri="{FF2B5EF4-FFF2-40B4-BE49-F238E27FC236}">
                <a16:creationId xmlns:a16="http://schemas.microsoft.com/office/drawing/2014/main" id="{F4512895-F3B9-584C-9F00-8E66128B4F8F}"/>
              </a:ext>
            </a:extLst>
          </p:cNvPr>
          <p:cNvSpPr txBox="1"/>
          <p:nvPr/>
        </p:nvSpPr>
        <p:spPr>
          <a:xfrm>
            <a:off x="14032954" y="18281312"/>
            <a:ext cx="10338892" cy="28161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339" tIns="53339" rIns="53339" bIns="53339" numCol="1" spcCol="38100" rtlCol="0" anchor="t">
            <a:spAutoFit/>
          </a:bodyPr>
          <a:lstStyle/>
          <a:p>
            <a:pPr marL="0" marR="0" indent="0" algn="ctr" defTabSz="10668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rgbClr val="C00000"/>
                </a:solidFill>
                <a:effectLst/>
                <a:uFillTx/>
                <a:latin typeface="+mn-lt"/>
                <a:ea typeface="+mn-ea"/>
                <a:cs typeface="+mn-cs"/>
                <a:sym typeface="Arial"/>
              </a:rPr>
              <a:t>Intern Duties</a:t>
            </a:r>
          </a:p>
          <a:p>
            <a:pPr algn="ctr"/>
            <a:r>
              <a:rPr lang="en-US" sz="2800" dirty="0">
                <a:solidFill>
                  <a:schemeClr val="tx1"/>
                </a:solidFill>
              </a:rPr>
              <a:t>I spent much of my time with two residents at the summer work program at Lighthouse Community School. I also sat in on group and individual therapy sessions. In the afternoons when the girls didn’t have work or therapy, we would walk to the park or the pool, play games, watch movies, or do arts and crafts.</a:t>
            </a:r>
            <a:endParaRPr kumimoji="0" lang="en-US" sz="2800" i="0" u="none" strike="noStrike" cap="none" spc="0" normalizeH="0" baseline="0" dirty="0">
              <a:ln>
                <a:noFill/>
              </a:ln>
              <a:solidFill>
                <a:schemeClr val="tx1"/>
              </a:solidFill>
              <a:effectLst/>
              <a:uFillTx/>
              <a:latin typeface="+mn-lt"/>
              <a:ea typeface="+mn-ea"/>
              <a:cs typeface="+mn-cs"/>
              <a:sym typeface="Arial"/>
            </a:endParaRPr>
          </a:p>
        </p:txBody>
      </p:sp>
      <p:sp>
        <p:nvSpPr>
          <p:cNvPr id="29" name="TextBox 28">
            <a:extLst>
              <a:ext uri="{FF2B5EF4-FFF2-40B4-BE49-F238E27FC236}">
                <a16:creationId xmlns:a16="http://schemas.microsoft.com/office/drawing/2014/main" id="{CD3FB87C-D3FB-2946-969D-B4C88A93472D}"/>
              </a:ext>
            </a:extLst>
          </p:cNvPr>
          <p:cNvSpPr txBox="1"/>
          <p:nvPr/>
        </p:nvSpPr>
        <p:spPr>
          <a:xfrm>
            <a:off x="26546988" y="5386783"/>
            <a:ext cx="10338892" cy="4970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3339" tIns="53339" rIns="53339" bIns="53339" numCol="1" spcCol="38100" rtlCol="0" anchor="t">
            <a:spAutoFit/>
          </a:bodyPr>
          <a:lstStyle/>
          <a:p>
            <a:pPr marL="0" marR="0" indent="0" algn="ctr" defTabSz="1066800" rtl="0" fontAlgn="auto" latinLnBrk="0" hangingPunct="0">
              <a:lnSpc>
                <a:spcPct val="100000"/>
              </a:lnSpc>
              <a:spcBef>
                <a:spcPts val="0"/>
              </a:spcBef>
              <a:spcAft>
                <a:spcPts val="0"/>
              </a:spcAft>
              <a:buClrTx/>
              <a:buSzTx/>
              <a:buFontTx/>
              <a:buNone/>
              <a:tabLst/>
            </a:pPr>
            <a:r>
              <a:rPr lang="en-US" sz="3600" b="1" dirty="0">
                <a:solidFill>
                  <a:srgbClr val="C00000"/>
                </a:solidFill>
              </a:rPr>
              <a:t>About the</a:t>
            </a:r>
            <a:r>
              <a:rPr kumimoji="0" lang="en-US" sz="3600" b="1" i="0" u="none" strike="noStrike" cap="none" spc="0" normalizeH="0" baseline="0" dirty="0">
                <a:ln>
                  <a:noFill/>
                </a:ln>
                <a:solidFill>
                  <a:srgbClr val="C00000"/>
                </a:solidFill>
                <a:effectLst/>
                <a:uFillTx/>
                <a:latin typeface="+mn-lt"/>
                <a:ea typeface="+mn-ea"/>
                <a:cs typeface="+mn-cs"/>
                <a:sym typeface="Arial"/>
              </a:rPr>
              <a:t> Work Program</a:t>
            </a:r>
          </a:p>
          <a:p>
            <a:pPr marL="0" marR="0" indent="0" algn="ctr" defTabSz="1066800" rtl="0" fontAlgn="auto" latinLnBrk="0" hangingPunct="0">
              <a:lnSpc>
                <a:spcPct val="100000"/>
              </a:lnSpc>
              <a:spcBef>
                <a:spcPts val="0"/>
              </a:spcBef>
              <a:spcAft>
                <a:spcPts val="0"/>
              </a:spcAft>
              <a:buClrTx/>
              <a:buSzTx/>
              <a:buFontTx/>
              <a:buNone/>
              <a:tabLst/>
            </a:pPr>
            <a:r>
              <a:rPr kumimoji="0" lang="en-US" sz="2800" i="0" u="none" strike="noStrike" cap="none" spc="0" normalizeH="0" baseline="0" dirty="0">
                <a:ln>
                  <a:noFill/>
                </a:ln>
                <a:solidFill>
                  <a:schemeClr val="tx1"/>
                </a:solidFill>
                <a:effectLst/>
                <a:uFillTx/>
                <a:latin typeface="+mn-lt"/>
                <a:ea typeface="+mn-ea"/>
                <a:cs typeface="+mn-cs"/>
                <a:sym typeface="Arial"/>
              </a:rPr>
              <a:t>In the summer, the girls at New </a:t>
            </a:r>
            <a:r>
              <a:rPr lang="en-US" sz="2800" dirty="0">
                <a:solidFill>
                  <a:schemeClr val="tx1"/>
                </a:solidFill>
              </a:rPr>
              <a:t>Beginnings </a:t>
            </a:r>
            <a:r>
              <a:rPr kumimoji="0" lang="en-US" sz="2800" i="0" u="none" strike="noStrike" cap="none" spc="0" normalizeH="0" baseline="0" dirty="0">
                <a:ln>
                  <a:noFill/>
                </a:ln>
                <a:solidFill>
                  <a:schemeClr val="tx1"/>
                </a:solidFill>
                <a:effectLst/>
                <a:uFillTx/>
                <a:latin typeface="+mn-lt"/>
                <a:ea typeface="+mn-ea"/>
                <a:cs typeface="+mn-cs"/>
                <a:sym typeface="Arial"/>
              </a:rPr>
              <a:t>have the opportunity to work four days a week at Lighthouse Community School. The school has an urban agriculture program where the girls learned </a:t>
            </a:r>
            <a:r>
              <a:rPr lang="en-US" sz="2800" dirty="0">
                <a:solidFill>
                  <a:schemeClr val="tx1"/>
                </a:solidFill>
              </a:rPr>
              <a:t>how to garden </a:t>
            </a:r>
            <a:r>
              <a:rPr kumimoji="0" lang="en-US" sz="2800" i="0" u="none" strike="noStrike" cap="none" spc="0" normalizeH="0" baseline="0" dirty="0">
                <a:ln>
                  <a:noFill/>
                </a:ln>
                <a:solidFill>
                  <a:schemeClr val="tx1"/>
                </a:solidFill>
                <a:effectLst/>
                <a:uFillTx/>
                <a:latin typeface="+mn-lt"/>
                <a:ea typeface="+mn-ea"/>
                <a:cs typeface="+mn-cs"/>
                <a:sym typeface="Arial"/>
              </a:rPr>
              <a:t>and take care of animals. </a:t>
            </a:r>
            <a:r>
              <a:rPr lang="en-US" sz="2800" dirty="0">
                <a:solidFill>
                  <a:schemeClr val="tx1"/>
                </a:solidFill>
              </a:rPr>
              <a:t>This job was a great chance for the girls to learn </a:t>
            </a:r>
            <a:r>
              <a:rPr kumimoji="0" lang="en-US" sz="2800" i="0" u="none" strike="noStrike" cap="none" spc="0" normalizeH="0" baseline="0" dirty="0">
                <a:ln>
                  <a:noFill/>
                </a:ln>
                <a:solidFill>
                  <a:schemeClr val="tx1"/>
                </a:solidFill>
                <a:effectLst/>
                <a:uFillTx/>
                <a:latin typeface="+mn-lt"/>
                <a:ea typeface="+mn-ea"/>
                <a:cs typeface="+mn-cs"/>
                <a:sym typeface="Arial"/>
              </a:rPr>
              <a:t>responsibility and teamwork skills. We worked together on several large projects such as harvesting vegetables and cooking a meal, cleaning and organizing the greenhouse, and painting and installing signs on all of the garden beds. The girls gained valuable work experience while getting lots of fresh air!</a:t>
            </a:r>
          </a:p>
        </p:txBody>
      </p:sp>
      <p:pic>
        <p:nvPicPr>
          <p:cNvPr id="8" name="Picture 7">
            <a:extLst>
              <a:ext uri="{FF2B5EF4-FFF2-40B4-BE49-F238E27FC236}">
                <a16:creationId xmlns:a16="http://schemas.microsoft.com/office/drawing/2014/main" id="{44533066-E350-5246-8FA4-04D503CF4AFB}"/>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rot="5400000">
            <a:off x="13170537" y="11834422"/>
            <a:ext cx="6473186" cy="4854889"/>
          </a:xfrm>
          <a:prstGeom prst="rect">
            <a:avLst/>
          </a:prstGeom>
        </p:spPr>
      </p:pic>
      <p:pic>
        <p:nvPicPr>
          <p:cNvPr id="32" name="Picture 31">
            <a:extLst>
              <a:ext uri="{FF2B5EF4-FFF2-40B4-BE49-F238E27FC236}">
                <a16:creationId xmlns:a16="http://schemas.microsoft.com/office/drawing/2014/main" id="{39978A6C-EACD-8E4D-BD48-C0B4287AB9D9}"/>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rot="5400000">
            <a:off x="6296662" y="12104726"/>
            <a:ext cx="5873656" cy="4405242"/>
          </a:xfrm>
          <a:prstGeom prst="rect">
            <a:avLst/>
          </a:prstGeom>
        </p:spPr>
      </p:pic>
      <p:pic>
        <p:nvPicPr>
          <p:cNvPr id="37" name="Picture 36">
            <a:extLst>
              <a:ext uri="{FF2B5EF4-FFF2-40B4-BE49-F238E27FC236}">
                <a16:creationId xmlns:a16="http://schemas.microsoft.com/office/drawing/2014/main" id="{CC020D03-FCD7-FA4C-B39D-3F0943C32A9C}"/>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2026188" y="11369480"/>
            <a:ext cx="4405243" cy="5873658"/>
          </a:xfrm>
          <a:prstGeom prst="rect">
            <a:avLst/>
          </a:prstGeom>
        </p:spPr>
      </p:pic>
      <p:pic>
        <p:nvPicPr>
          <p:cNvPr id="41" name="Picture 40">
            <a:extLst>
              <a:ext uri="{FF2B5EF4-FFF2-40B4-BE49-F238E27FC236}">
                <a16:creationId xmlns:a16="http://schemas.microsoft.com/office/drawing/2014/main" id="{AA721E3A-4F7C-224E-9F60-BC7D4D553BA4}"/>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rot="5400000">
            <a:off x="18901342" y="11834423"/>
            <a:ext cx="6473186" cy="4854889"/>
          </a:xfrm>
          <a:prstGeom prst="rect">
            <a:avLst/>
          </a:prstGeom>
        </p:spPr>
      </p:pic>
      <p:pic>
        <p:nvPicPr>
          <p:cNvPr id="43" name="Picture 42">
            <a:extLst>
              <a:ext uri="{FF2B5EF4-FFF2-40B4-BE49-F238E27FC236}">
                <a16:creationId xmlns:a16="http://schemas.microsoft.com/office/drawing/2014/main" id="{36276429-01C5-BA48-9BD0-FC912B8D71C4}"/>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rot="5400000">
            <a:off x="1273432" y="18579299"/>
            <a:ext cx="5873657" cy="4405243"/>
          </a:xfrm>
          <a:prstGeom prst="rect">
            <a:avLst/>
          </a:prstGeom>
        </p:spPr>
      </p:pic>
      <p:pic>
        <p:nvPicPr>
          <p:cNvPr id="45" name="Picture 44">
            <a:extLst>
              <a:ext uri="{FF2B5EF4-FFF2-40B4-BE49-F238E27FC236}">
                <a16:creationId xmlns:a16="http://schemas.microsoft.com/office/drawing/2014/main" id="{2385F1A2-8098-2A45-B512-812FC48906FF}"/>
              </a:ext>
            </a:extLst>
          </p:cNvPr>
          <p:cNvPicPr>
            <a:picLocks noChangeAspect="1"/>
          </p:cNvPicPr>
          <p:nvPr/>
        </p:nvPicPr>
        <p:blipFill rotWithShape="1">
          <a:blip r:embed="rId20" cstate="hqprint">
            <a:extLst>
              <a:ext uri="{28A0092B-C50C-407E-A947-70E740481C1C}">
                <a14:useLocalDpi xmlns:a14="http://schemas.microsoft.com/office/drawing/2010/main"/>
              </a:ext>
            </a:extLst>
          </a:blip>
          <a:srcRect/>
          <a:stretch/>
        </p:blipFill>
        <p:spPr>
          <a:xfrm>
            <a:off x="26990928" y="17821332"/>
            <a:ext cx="4409690" cy="5921792"/>
          </a:xfrm>
          <a:prstGeom prst="rect">
            <a:avLst/>
          </a:prstGeom>
        </p:spPr>
      </p:pic>
      <p:pic>
        <p:nvPicPr>
          <p:cNvPr id="47" name="Picture 46">
            <a:extLst>
              <a:ext uri="{FF2B5EF4-FFF2-40B4-BE49-F238E27FC236}">
                <a16:creationId xmlns:a16="http://schemas.microsoft.com/office/drawing/2014/main" id="{86BC8FC5-0C40-1848-ACBD-3A61925BD501}"/>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rot="5400000">
            <a:off x="31232561" y="18602284"/>
            <a:ext cx="5921791" cy="4407408"/>
          </a:xfrm>
          <a:prstGeom prst="rect">
            <a:avLst/>
          </a:prstGeom>
        </p:spPr>
      </p:pic>
      <p:pic>
        <p:nvPicPr>
          <p:cNvPr id="21" name="Picture 20">
            <a:extLst>
              <a:ext uri="{FF2B5EF4-FFF2-40B4-BE49-F238E27FC236}">
                <a16:creationId xmlns:a16="http://schemas.microsoft.com/office/drawing/2014/main" id="{1012A99E-025F-6040-A73A-922F05135007}"/>
              </a:ext>
            </a:extLst>
          </p:cNvPr>
          <p:cNvPicPr>
            <a:picLocks noChangeAspect="1"/>
          </p:cNvPicPr>
          <p:nvPr/>
        </p:nvPicPr>
        <p:blipFill>
          <a:blip r:embed="rId22" cstate="print">
            <a:extLst>
              <a:ext uri="{BEBA8EAE-BF5A-486C-A8C5-ECC9F3942E4B}">
                <a14:imgProps xmlns:a14="http://schemas.microsoft.com/office/drawing/2010/main">
                  <a14:imgLayer r:embed="rId23">
                    <a14:imgEffect>
                      <a14:backgroundRemoval t="4688" b="92969" l="7813" r="92969">
                        <a14:foregroundMark x1="28516" y1="10547" x2="44055" y2="5885"/>
                        <a14:foregroundMark x1="41406" y1="6250" x2="53516" y2="5469"/>
                        <a14:foregroundMark x1="53516" y1="5469" x2="54297" y2="5469"/>
                        <a14:foregroundMark x1="8922" y1="30859" x2="8203" y2="39844"/>
                        <a14:foregroundMark x1="8953" y1="30469" x2="8922" y2="30859"/>
                        <a14:foregroundMark x1="8984" y1="30078" x2="8953" y2="30469"/>
                        <a14:foregroundMark x1="88281" y1="29688" x2="92969" y2="48047"/>
                        <a14:foregroundMark x1="92969" y1="48047" x2="92969" y2="49219"/>
                        <a14:foregroundMark x1="34766" y1="89063" x2="46484" y2="92578"/>
                        <a14:foregroundMark x1="46484" y1="92578" x2="53516" y2="92969"/>
                        <a14:backgroundMark x1="7422" y1="30859" x2="7422" y2="30859"/>
                        <a14:backgroundMark x1="7422" y1="30469" x2="7422" y2="30469"/>
                        <a14:backgroundMark x1="7031" y1="33203" x2="8984" y2="28906"/>
                        <a14:backgroundMark x1="8203" y1="30469" x2="8203" y2="30469"/>
                        <a14:backgroundMark x1="7422" y1="30859" x2="8984" y2="29688"/>
                      </a14:backgroundRemoval>
                    </a14:imgEffect>
                  </a14:imgLayer>
                </a14:imgProps>
              </a:ext>
              <a:ext uri="{28A0092B-C50C-407E-A947-70E740481C1C}">
                <a14:useLocalDpi xmlns:a14="http://schemas.microsoft.com/office/drawing/2010/main"/>
              </a:ext>
            </a:extLst>
          </a:blip>
          <a:stretch>
            <a:fillRect/>
          </a:stretch>
        </p:blipFill>
        <p:spPr>
          <a:xfrm>
            <a:off x="32870410" y="18815027"/>
            <a:ext cx="711224" cy="711224"/>
          </a:xfrm>
          <a:prstGeom prst="rect">
            <a:avLst/>
          </a:prstGeom>
        </p:spPr>
      </p:pic>
      <p:pic>
        <p:nvPicPr>
          <p:cNvPr id="22" name="Picture 21">
            <a:extLst>
              <a:ext uri="{FF2B5EF4-FFF2-40B4-BE49-F238E27FC236}">
                <a16:creationId xmlns:a16="http://schemas.microsoft.com/office/drawing/2014/main" id="{6234F0E6-48B7-AE48-9218-D8BB903460FD}"/>
              </a:ext>
            </a:extLst>
          </p:cNvPr>
          <p:cNvPicPr>
            <a:picLocks noChangeAspect="1"/>
          </p:cNvPicPr>
          <p:nvPr/>
        </p:nvPicPr>
        <p:blipFill>
          <a:blip r:embed="rId24" cstate="print">
            <a:extLst>
              <a:ext uri="{BEBA8EAE-BF5A-486C-A8C5-ECC9F3942E4B}">
                <a14:imgProps xmlns:a14="http://schemas.microsoft.com/office/drawing/2010/main">
                  <a14:imgLayer r:embed="rId25">
                    <a14:imgEffect>
                      <a14:backgroundRemoval t="4688" b="92969" l="7813" r="92969">
                        <a14:foregroundMark x1="28516" y1="10547" x2="44055" y2="5885"/>
                        <a14:foregroundMark x1="41406" y1="6250" x2="53516" y2="5469"/>
                        <a14:foregroundMark x1="53516" y1="5469" x2="54297" y2="5469"/>
                        <a14:foregroundMark x1="8922" y1="30859" x2="8203" y2="39844"/>
                        <a14:foregroundMark x1="8953" y1="30469" x2="8922" y2="30859"/>
                        <a14:foregroundMark x1="8984" y1="30078" x2="8953" y2="30469"/>
                        <a14:foregroundMark x1="88281" y1="29688" x2="92969" y2="48047"/>
                        <a14:foregroundMark x1="92969" y1="48047" x2="92969" y2="49219"/>
                        <a14:foregroundMark x1="34766" y1="89063" x2="46484" y2="92578"/>
                        <a14:foregroundMark x1="46484" y1="92578" x2="53516" y2="92969"/>
                        <a14:backgroundMark x1="7422" y1="30859" x2="7422" y2="30859"/>
                        <a14:backgroundMark x1="7422" y1="30469" x2="7422" y2="30469"/>
                        <a14:backgroundMark x1="7031" y1="33203" x2="8984" y2="28906"/>
                        <a14:backgroundMark x1="8203" y1="30469" x2="8203" y2="30469"/>
                        <a14:backgroundMark x1="7422" y1="30859" x2="8984" y2="29688"/>
                      </a14:backgroundRemoval>
                    </a14:imgEffect>
                  </a14:imgLayer>
                </a14:imgProps>
              </a:ext>
              <a:ext uri="{28A0092B-C50C-407E-A947-70E740481C1C}">
                <a14:useLocalDpi xmlns:a14="http://schemas.microsoft.com/office/drawing/2010/main"/>
              </a:ext>
            </a:extLst>
          </a:blip>
          <a:stretch>
            <a:fillRect/>
          </a:stretch>
        </p:blipFill>
        <p:spPr>
          <a:xfrm>
            <a:off x="20647483" y="5954044"/>
            <a:ext cx="581400" cy="581400"/>
          </a:xfrm>
          <a:prstGeom prst="rect">
            <a:avLst/>
          </a:prstGeom>
        </p:spPr>
      </p:pic>
      <p:pic>
        <p:nvPicPr>
          <p:cNvPr id="25" name="Picture 24">
            <a:extLst>
              <a:ext uri="{FF2B5EF4-FFF2-40B4-BE49-F238E27FC236}">
                <a16:creationId xmlns:a16="http://schemas.microsoft.com/office/drawing/2014/main" id="{F155913A-94F5-6C46-B9EB-FA8DA18CDB89}"/>
              </a:ext>
            </a:extLst>
          </p:cNvPr>
          <p:cNvPicPr>
            <a:picLocks noChangeAspect="1"/>
          </p:cNvPicPr>
          <p:nvPr/>
        </p:nvPicPr>
        <p:blipFill>
          <a:blip r:embed="rId26" cstate="print">
            <a:extLst>
              <a:ext uri="{BEBA8EAE-BF5A-486C-A8C5-ECC9F3942E4B}">
                <a14:imgProps xmlns:a14="http://schemas.microsoft.com/office/drawing/2010/main">
                  <a14:imgLayer r:embed="rId27">
                    <a14:imgEffect>
                      <a14:backgroundRemoval t="4688" b="92969" l="7813" r="92969">
                        <a14:foregroundMark x1="28516" y1="10547" x2="44055" y2="5885"/>
                        <a14:foregroundMark x1="41406" y1="6250" x2="53516" y2="5469"/>
                        <a14:foregroundMark x1="53516" y1="5469" x2="54297" y2="5469"/>
                        <a14:foregroundMark x1="8922" y1="30859" x2="8203" y2="39844"/>
                        <a14:foregroundMark x1="8953" y1="30469" x2="8922" y2="30859"/>
                        <a14:foregroundMark x1="8984" y1="30078" x2="8953" y2="30469"/>
                        <a14:foregroundMark x1="88281" y1="29688" x2="92969" y2="48047"/>
                        <a14:foregroundMark x1="92969" y1="48047" x2="92969" y2="49219"/>
                        <a14:foregroundMark x1="34766" y1="89063" x2="46484" y2="92578"/>
                        <a14:foregroundMark x1="46484" y1="92578" x2="53516" y2="92969"/>
                        <a14:backgroundMark x1="7422" y1="30859" x2="7422" y2="30859"/>
                        <a14:backgroundMark x1="7422" y1="30469" x2="7422" y2="30469"/>
                        <a14:backgroundMark x1="7031" y1="33203" x2="8984" y2="28906"/>
                        <a14:backgroundMark x1="8203" y1="30469" x2="8203" y2="30469"/>
                        <a14:backgroundMark x1="7422" y1="30859" x2="8984" y2="29688"/>
                      </a14:backgroundRemoval>
                    </a14:imgEffect>
                  </a14:imgLayer>
                </a14:imgProps>
              </a:ext>
              <a:ext uri="{28A0092B-C50C-407E-A947-70E740481C1C}">
                <a14:useLocalDpi xmlns:a14="http://schemas.microsoft.com/office/drawing/2010/main"/>
              </a:ext>
            </a:extLst>
          </a:blip>
          <a:stretch>
            <a:fillRect/>
          </a:stretch>
        </p:blipFill>
        <p:spPr>
          <a:xfrm>
            <a:off x="22068085" y="13443066"/>
            <a:ext cx="228600" cy="228600"/>
          </a:xfrm>
          <a:prstGeom prst="rect">
            <a:avLst/>
          </a:prstGeom>
        </p:spPr>
      </p:pic>
    </p:spTree>
    <p:extLst>
      <p:ext uri="{BB962C8B-B14F-4D97-AF65-F5344CB8AC3E}">
        <p14:creationId xmlns:p14="http://schemas.microsoft.com/office/powerpoint/2010/main" val="413073466"/>
      </p:ext>
    </p:extLst>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3248</TotalTime>
  <Words>293</Words>
  <Application>Microsoft Macintosh PowerPoint</Application>
  <PresentationFormat>Custom</PresentationFormat>
  <Paragraphs>8</Paragraphs>
  <Slides>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Default Design</vt:lpstr>
      <vt:lpstr>Lighthouse New Beginnings Urban Health Project – Summer 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Lighthouse New Beginnings Urban Health Project – Summer 2019</dc:title>
  <cp:lastModifiedBy>Dillaha, Abigail (dillahak)</cp:lastModifiedBy>
  <cp:revision>28</cp:revision>
  <dcterms:modified xsi:type="dcterms:W3CDTF">2019-07-25T18:40:43Z</dcterms:modified>
</cp:coreProperties>
</file>