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1BBEAAD-F363-4FD8-B90F-9B5FF37532C5}">
  <a:tblStyle styleId="{E1BBEAAD-F363-4FD8-B90F-9B5FF37532C5}"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11" Type="http://schemas.openxmlformats.org/officeDocument/2006/relationships/slide" Target="slides/slide5.xml"/><Relationship Id="rId10" Type="http://schemas.openxmlformats.org/officeDocument/2006/relationships/slide" Target="slides/slide4.xml"/><Relationship Id="rId12" Type="http://schemas.openxmlformats.org/officeDocument/2006/relationships/slide" Target="slides/slide6.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20d05ea0bd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20d05ea0bd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5c59cffbb6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5c59cffbb6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20d05ea0bd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20d05ea0bd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20d05ea0bd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20d05ea0bd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20d05ea0bd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20d05ea0bd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9F6"/>
        </a:solidFill>
      </p:bgPr>
    </p:bg>
    <p:spTree>
      <p:nvGrpSpPr>
        <p:cNvPr id="53" name="Shape 53"/>
        <p:cNvGrpSpPr/>
        <p:nvPr/>
      </p:nvGrpSpPr>
      <p:grpSpPr>
        <a:xfrm>
          <a:off x="0" y="0"/>
          <a:ext cx="0" cy="0"/>
          <a:chOff x="0" y="0"/>
          <a:chExt cx="0" cy="0"/>
        </a:xfrm>
      </p:grpSpPr>
      <p:sp>
        <p:nvSpPr>
          <p:cNvPr id="54" name="Google Shape;54;p13"/>
          <p:cNvSpPr txBox="1"/>
          <p:nvPr/>
        </p:nvSpPr>
        <p:spPr>
          <a:xfrm>
            <a:off x="410850" y="1300425"/>
            <a:ext cx="4687200" cy="2585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200">
                <a:solidFill>
                  <a:schemeClr val="dk1"/>
                </a:solidFill>
                <a:latin typeface="Bookman Old Style"/>
                <a:ea typeface="Bookman Old Style"/>
                <a:cs typeface="Bookman Old Style"/>
                <a:sym typeface="Bookman Old Style"/>
              </a:rPr>
              <a:t>UHP 2025-2026 Annual Report</a:t>
            </a:r>
            <a:endParaRPr b="1" sz="3200">
              <a:solidFill>
                <a:schemeClr val="dk1"/>
              </a:solidFill>
              <a:latin typeface="Bookman Old Style"/>
              <a:ea typeface="Bookman Old Style"/>
              <a:cs typeface="Bookman Old Style"/>
              <a:sym typeface="Bookman Old Style"/>
            </a:endParaRPr>
          </a:p>
          <a:p>
            <a:pPr indent="0" lvl="0" marL="0" rtl="0" algn="l">
              <a:spcBef>
                <a:spcPts val="0"/>
              </a:spcBef>
              <a:spcAft>
                <a:spcPts val="0"/>
              </a:spcAft>
              <a:buNone/>
            </a:pPr>
            <a:r>
              <a:t/>
            </a:r>
            <a:endParaRPr b="1" sz="2800">
              <a:solidFill>
                <a:schemeClr val="dk1"/>
              </a:solidFill>
              <a:latin typeface="Bookman Old Style"/>
              <a:ea typeface="Bookman Old Style"/>
              <a:cs typeface="Bookman Old Style"/>
              <a:sym typeface="Bookman Old Style"/>
            </a:endParaRPr>
          </a:p>
          <a:p>
            <a:pPr indent="0" lvl="0" marL="0" rtl="0" algn="l">
              <a:spcBef>
                <a:spcPts val="0"/>
              </a:spcBef>
              <a:spcAft>
                <a:spcPts val="0"/>
              </a:spcAft>
              <a:buNone/>
            </a:pPr>
            <a:r>
              <a:rPr b="1" lang="en">
                <a:solidFill>
                  <a:schemeClr val="dk1"/>
                </a:solidFill>
                <a:latin typeface="Bookman Old Style"/>
                <a:ea typeface="Bookman Old Style"/>
                <a:cs typeface="Bookman Old Style"/>
                <a:sym typeface="Bookman Old Style"/>
              </a:rPr>
              <a:t>Co-Directors: </a:t>
            </a:r>
            <a:endParaRPr b="1">
              <a:solidFill>
                <a:schemeClr val="dk1"/>
              </a:solidFill>
              <a:latin typeface="Bookman Old Style"/>
              <a:ea typeface="Bookman Old Style"/>
              <a:cs typeface="Bookman Old Style"/>
              <a:sym typeface="Bookman Old Style"/>
            </a:endParaRPr>
          </a:p>
          <a:p>
            <a:pPr indent="0" lvl="0" marL="0" rtl="0" algn="l">
              <a:spcBef>
                <a:spcPts val="0"/>
              </a:spcBef>
              <a:spcAft>
                <a:spcPts val="0"/>
              </a:spcAft>
              <a:buNone/>
            </a:pPr>
            <a:r>
              <a:rPr b="1" lang="en">
                <a:solidFill>
                  <a:schemeClr val="dk1"/>
                </a:solidFill>
                <a:latin typeface="Bookman Old Style"/>
                <a:ea typeface="Bookman Old Style"/>
                <a:cs typeface="Bookman Old Style"/>
                <a:sym typeface="Bookman Old Style"/>
              </a:rPr>
              <a:t>Ava Dong and Anthony Acierto</a:t>
            </a:r>
            <a:endParaRPr b="1">
              <a:solidFill>
                <a:schemeClr val="dk1"/>
              </a:solidFill>
              <a:latin typeface="Bookman Old Style"/>
              <a:ea typeface="Bookman Old Style"/>
              <a:cs typeface="Bookman Old Style"/>
              <a:sym typeface="Bookman Old Style"/>
            </a:endParaRPr>
          </a:p>
          <a:p>
            <a:pPr indent="0" lvl="0" marL="0" rtl="0" algn="l">
              <a:spcBef>
                <a:spcPts val="0"/>
              </a:spcBef>
              <a:spcAft>
                <a:spcPts val="0"/>
              </a:spcAft>
              <a:buNone/>
            </a:pPr>
            <a:r>
              <a:t/>
            </a:r>
            <a:endParaRPr b="1" sz="2500">
              <a:solidFill>
                <a:schemeClr val="dk1"/>
              </a:solidFill>
              <a:latin typeface="Bookman Old Style"/>
              <a:ea typeface="Bookman Old Style"/>
              <a:cs typeface="Bookman Old Style"/>
              <a:sym typeface="Bookman Old Style"/>
            </a:endParaRPr>
          </a:p>
          <a:p>
            <a:pPr indent="0" lvl="0" marL="0" rtl="0" algn="l">
              <a:spcBef>
                <a:spcPts val="0"/>
              </a:spcBef>
              <a:spcAft>
                <a:spcPts val="0"/>
              </a:spcAft>
              <a:buNone/>
            </a:pPr>
            <a:r>
              <a:t/>
            </a:r>
            <a:endParaRPr b="1" sz="2500">
              <a:solidFill>
                <a:schemeClr val="dk1"/>
              </a:solidFill>
              <a:latin typeface="Bookman Old Style"/>
              <a:ea typeface="Bookman Old Style"/>
              <a:cs typeface="Bookman Old Style"/>
              <a:sym typeface="Bookman Old Style"/>
            </a:endParaRPr>
          </a:p>
        </p:txBody>
      </p:sp>
      <p:pic>
        <p:nvPicPr>
          <p:cNvPr id="55" name="Google Shape;55;p13" title="unnamed.png"/>
          <p:cNvPicPr preferRelativeResize="0"/>
          <p:nvPr/>
        </p:nvPicPr>
        <p:blipFill>
          <a:blip r:embed="rId3">
            <a:alphaModFix/>
          </a:blip>
          <a:stretch>
            <a:fillRect/>
          </a:stretch>
        </p:blipFill>
        <p:spPr>
          <a:xfrm>
            <a:off x="5098051" y="2287991"/>
            <a:ext cx="4045950" cy="285550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9F6"/>
        </a:solidFill>
      </p:bgPr>
    </p:bg>
    <p:spTree>
      <p:nvGrpSpPr>
        <p:cNvPr id="59" name="Shape 59"/>
        <p:cNvGrpSpPr/>
        <p:nvPr/>
      </p:nvGrpSpPr>
      <p:grpSpPr>
        <a:xfrm>
          <a:off x="0" y="0"/>
          <a:ext cx="0" cy="0"/>
          <a:chOff x="0" y="0"/>
          <a:chExt cx="0" cy="0"/>
        </a:xfrm>
      </p:grpSpPr>
      <p:sp>
        <p:nvSpPr>
          <p:cNvPr id="60" name="Google Shape;60;p14"/>
          <p:cNvSpPr txBox="1"/>
          <p:nvPr>
            <p:ph type="title"/>
          </p:nvPr>
        </p:nvSpPr>
        <p:spPr>
          <a:xfrm>
            <a:off x="276825" y="2133150"/>
            <a:ext cx="4045200" cy="8772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latin typeface="Bookman Old Style"/>
                <a:ea typeface="Bookman Old Style"/>
                <a:cs typeface="Bookman Old Style"/>
                <a:sym typeface="Bookman Old Style"/>
              </a:rPr>
              <a:t>2025 Summer</a:t>
            </a:r>
            <a:endParaRPr>
              <a:latin typeface="Bookman Old Style"/>
              <a:ea typeface="Bookman Old Style"/>
              <a:cs typeface="Bookman Old Style"/>
              <a:sym typeface="Bookman Old Style"/>
            </a:endParaRPr>
          </a:p>
        </p:txBody>
      </p:sp>
      <p:sp>
        <p:nvSpPr>
          <p:cNvPr id="61" name="Google Shape;61;p14"/>
          <p:cNvSpPr txBox="1"/>
          <p:nvPr>
            <p:ph idx="2" type="body"/>
          </p:nvPr>
        </p:nvSpPr>
        <p:spPr>
          <a:xfrm>
            <a:off x="4572000" y="0"/>
            <a:ext cx="4572000" cy="5143500"/>
          </a:xfrm>
          <a:prstGeom prst="rect">
            <a:avLst/>
          </a:prstGeom>
          <a:solidFill>
            <a:schemeClr val="lt1"/>
          </a:solidFill>
        </p:spPr>
        <p:txBody>
          <a:bodyPr anchorCtr="0" anchor="ctr" bIns="91425" lIns="91425" spcFirstLastPara="1" rIns="91425" wrap="square" tIns="91425">
            <a:normAutofit/>
          </a:bodyPr>
          <a:lstStyle/>
          <a:p>
            <a:pPr indent="-368300" lvl="0" marL="457200" rtl="0" algn="l">
              <a:spcBef>
                <a:spcPts val="0"/>
              </a:spcBef>
              <a:spcAft>
                <a:spcPts val="0"/>
              </a:spcAft>
              <a:buClr>
                <a:schemeClr val="dk1"/>
              </a:buClr>
              <a:buSzPts val="2200"/>
              <a:buFont typeface="Bookman Old Style"/>
              <a:buChar char="-"/>
            </a:pPr>
            <a:r>
              <a:rPr b="1" lang="en" sz="1750">
                <a:solidFill>
                  <a:schemeClr val="dk1"/>
                </a:solidFill>
                <a:highlight>
                  <a:srgbClr val="FFFFFF"/>
                </a:highlight>
                <a:latin typeface="Bookman Old Style"/>
                <a:ea typeface="Bookman Old Style"/>
                <a:cs typeface="Bookman Old Style"/>
                <a:sym typeface="Bookman Old Style"/>
              </a:rPr>
              <a:t>21</a:t>
            </a:r>
            <a:r>
              <a:rPr lang="en" sz="1750">
                <a:solidFill>
                  <a:schemeClr val="dk1"/>
                </a:solidFill>
                <a:highlight>
                  <a:srgbClr val="FFFFFF"/>
                </a:highlight>
                <a:latin typeface="Bookman Old Style"/>
                <a:ea typeface="Bookman Old Style"/>
                <a:cs typeface="Bookman Old Style"/>
                <a:sym typeface="Bookman Old Style"/>
              </a:rPr>
              <a:t> Interns placed at </a:t>
            </a:r>
            <a:r>
              <a:rPr b="1" lang="en" sz="1750">
                <a:solidFill>
                  <a:schemeClr val="dk1"/>
                </a:solidFill>
                <a:highlight>
                  <a:srgbClr val="FFFFFF"/>
                </a:highlight>
                <a:latin typeface="Bookman Old Style"/>
                <a:ea typeface="Bookman Old Style"/>
                <a:cs typeface="Bookman Old Style"/>
                <a:sym typeface="Bookman Old Style"/>
              </a:rPr>
              <a:t>14</a:t>
            </a:r>
            <a:r>
              <a:rPr lang="en" sz="1750">
                <a:solidFill>
                  <a:schemeClr val="dk1"/>
                </a:solidFill>
                <a:highlight>
                  <a:srgbClr val="FFFFFF"/>
                </a:highlight>
                <a:latin typeface="Bookman Old Style"/>
                <a:ea typeface="Bookman Old Style"/>
                <a:cs typeface="Bookman Old Style"/>
                <a:sym typeface="Bookman Old Style"/>
              </a:rPr>
              <a:t> nonprofit organizations in the Greater Cincinnati area</a:t>
            </a:r>
            <a:endParaRPr sz="1750">
              <a:solidFill>
                <a:schemeClr val="dk1"/>
              </a:solidFill>
              <a:highlight>
                <a:srgbClr val="FFFFFF"/>
              </a:highlight>
              <a:latin typeface="Bookman Old Style"/>
              <a:ea typeface="Bookman Old Style"/>
              <a:cs typeface="Bookman Old Style"/>
              <a:sym typeface="Bookman Old Style"/>
            </a:endParaRPr>
          </a:p>
          <a:p>
            <a:pPr indent="-339725" lvl="0" marL="457200" rtl="0" algn="l">
              <a:spcBef>
                <a:spcPts val="0"/>
              </a:spcBef>
              <a:spcAft>
                <a:spcPts val="0"/>
              </a:spcAft>
              <a:buClr>
                <a:schemeClr val="dk1"/>
              </a:buClr>
              <a:buSzPts val="1750"/>
              <a:buFont typeface="Bookman Old Style"/>
              <a:buChar char="-"/>
            </a:pPr>
            <a:r>
              <a:rPr b="1" lang="en" sz="1750">
                <a:solidFill>
                  <a:schemeClr val="dk1"/>
                </a:solidFill>
                <a:highlight>
                  <a:srgbClr val="FFFFFF"/>
                </a:highlight>
                <a:latin typeface="Bookman Old Style"/>
                <a:ea typeface="Bookman Old Style"/>
                <a:cs typeface="Bookman Old Style"/>
                <a:sym typeface="Bookman Old Style"/>
              </a:rPr>
              <a:t>1</a:t>
            </a:r>
            <a:r>
              <a:rPr lang="en" sz="1750">
                <a:solidFill>
                  <a:schemeClr val="dk1"/>
                </a:solidFill>
                <a:highlight>
                  <a:srgbClr val="FFFFFF"/>
                </a:highlight>
                <a:latin typeface="Bookman Old Style"/>
                <a:ea typeface="Bookman Old Style"/>
                <a:cs typeface="Bookman Old Style"/>
                <a:sym typeface="Bookman Old Style"/>
              </a:rPr>
              <a:t> new site partnered with UHP</a:t>
            </a:r>
            <a:endParaRPr sz="1750">
              <a:solidFill>
                <a:schemeClr val="dk1"/>
              </a:solidFill>
              <a:highlight>
                <a:srgbClr val="FFFFFF"/>
              </a:highlight>
              <a:latin typeface="Bookman Old Style"/>
              <a:ea typeface="Bookman Old Style"/>
              <a:cs typeface="Bookman Old Style"/>
              <a:sym typeface="Bookman Old Style"/>
            </a:endParaRPr>
          </a:p>
          <a:p>
            <a:pPr indent="-339725" lvl="0" marL="457200" rtl="0" algn="l">
              <a:spcBef>
                <a:spcPts val="0"/>
              </a:spcBef>
              <a:spcAft>
                <a:spcPts val="0"/>
              </a:spcAft>
              <a:buClr>
                <a:schemeClr val="dk1"/>
              </a:buClr>
              <a:buSzPts val="1750"/>
              <a:buFont typeface="Bookman Old Style"/>
              <a:buChar char="-"/>
            </a:pPr>
            <a:r>
              <a:rPr lang="en" sz="1750">
                <a:solidFill>
                  <a:schemeClr val="dk1"/>
                </a:solidFill>
                <a:highlight>
                  <a:srgbClr val="FFFFFF"/>
                </a:highlight>
                <a:latin typeface="Bookman Old Style"/>
                <a:ea typeface="Bookman Old Style"/>
                <a:cs typeface="Bookman Old Style"/>
                <a:sym typeface="Bookman Old Style"/>
              </a:rPr>
              <a:t>Coordinated </a:t>
            </a:r>
            <a:r>
              <a:rPr b="1" lang="en" sz="1750">
                <a:solidFill>
                  <a:schemeClr val="dk1"/>
                </a:solidFill>
                <a:highlight>
                  <a:srgbClr val="FFFFFF"/>
                </a:highlight>
                <a:latin typeface="Bookman Old Style"/>
                <a:ea typeface="Bookman Old Style"/>
                <a:cs typeface="Bookman Old Style"/>
                <a:sym typeface="Bookman Old Style"/>
              </a:rPr>
              <a:t>3-part lecture series</a:t>
            </a:r>
            <a:r>
              <a:rPr lang="en" sz="1750">
                <a:solidFill>
                  <a:schemeClr val="dk1"/>
                </a:solidFill>
                <a:highlight>
                  <a:srgbClr val="FFFFFF"/>
                </a:highlight>
                <a:latin typeface="Bookman Old Style"/>
                <a:ea typeface="Bookman Old Style"/>
                <a:cs typeface="Bookman Old Style"/>
                <a:sym typeface="Bookman Old Style"/>
              </a:rPr>
              <a:t> from community experts on social determinants of health</a:t>
            </a:r>
            <a:endParaRPr sz="1750">
              <a:solidFill>
                <a:schemeClr val="dk1"/>
              </a:solidFill>
              <a:highlight>
                <a:srgbClr val="FFFFFF"/>
              </a:highlight>
              <a:latin typeface="Bookman Old Style"/>
              <a:ea typeface="Bookman Old Style"/>
              <a:cs typeface="Bookman Old Style"/>
              <a:sym typeface="Bookman Old Style"/>
            </a:endParaRPr>
          </a:p>
          <a:p>
            <a:pPr indent="-339725" lvl="0" marL="457200" rtl="0" algn="l">
              <a:spcBef>
                <a:spcPts val="0"/>
              </a:spcBef>
              <a:spcAft>
                <a:spcPts val="0"/>
              </a:spcAft>
              <a:buClr>
                <a:schemeClr val="dk1"/>
              </a:buClr>
              <a:buSzPts val="1750"/>
              <a:buFont typeface="Bookman Old Style"/>
              <a:buChar char="-"/>
            </a:pPr>
            <a:r>
              <a:rPr lang="en" sz="1750">
                <a:solidFill>
                  <a:schemeClr val="dk1"/>
                </a:solidFill>
                <a:highlight>
                  <a:srgbClr val="FFFFFF"/>
                </a:highlight>
                <a:latin typeface="Bookman Old Style"/>
                <a:ea typeface="Bookman Old Style"/>
                <a:cs typeface="Bookman Old Style"/>
                <a:sym typeface="Bookman Old Style"/>
              </a:rPr>
              <a:t>Organized a </a:t>
            </a:r>
            <a:r>
              <a:rPr b="1" lang="en" sz="1750">
                <a:solidFill>
                  <a:schemeClr val="dk1"/>
                </a:solidFill>
                <a:highlight>
                  <a:srgbClr val="FFFFFF"/>
                </a:highlight>
                <a:latin typeface="Bookman Old Style"/>
                <a:ea typeface="Bookman Old Style"/>
                <a:cs typeface="Bookman Old Style"/>
                <a:sym typeface="Bookman Old Style"/>
              </a:rPr>
              <a:t>Day of Service</a:t>
            </a:r>
            <a:r>
              <a:rPr lang="en" sz="1750">
                <a:solidFill>
                  <a:schemeClr val="dk1"/>
                </a:solidFill>
                <a:highlight>
                  <a:srgbClr val="FFFFFF"/>
                </a:highlight>
                <a:latin typeface="Bookman Old Style"/>
                <a:ea typeface="Bookman Old Style"/>
                <a:cs typeface="Bookman Old Style"/>
                <a:sym typeface="Bookman Old Style"/>
              </a:rPr>
              <a:t> in collaboration with People Working Cooperatively</a:t>
            </a:r>
            <a:endParaRPr sz="1750">
              <a:solidFill>
                <a:schemeClr val="dk1"/>
              </a:solidFill>
              <a:highlight>
                <a:srgbClr val="FFFFFF"/>
              </a:highlight>
              <a:latin typeface="Bookman Old Style"/>
              <a:ea typeface="Bookman Old Style"/>
              <a:cs typeface="Bookman Old Style"/>
              <a:sym typeface="Bookman Old Style"/>
            </a:endParaRPr>
          </a:p>
          <a:p>
            <a:pPr indent="-339725" lvl="0" marL="457200" rtl="0" algn="l">
              <a:spcBef>
                <a:spcPts val="0"/>
              </a:spcBef>
              <a:spcAft>
                <a:spcPts val="0"/>
              </a:spcAft>
              <a:buClr>
                <a:schemeClr val="dk1"/>
              </a:buClr>
              <a:buSzPts val="1750"/>
              <a:buFont typeface="Bookman Old Style"/>
              <a:buChar char="-"/>
            </a:pPr>
            <a:r>
              <a:rPr lang="en" sz="1750">
                <a:solidFill>
                  <a:schemeClr val="dk1"/>
                </a:solidFill>
                <a:highlight>
                  <a:srgbClr val="FFFFFF"/>
                </a:highlight>
                <a:latin typeface="Bookman Old Style"/>
                <a:ea typeface="Bookman Old Style"/>
                <a:cs typeface="Bookman Old Style"/>
                <a:sym typeface="Bookman Old Style"/>
              </a:rPr>
              <a:t>Wrapped up the summer with </a:t>
            </a:r>
            <a:r>
              <a:rPr b="1" lang="en" sz="1750">
                <a:solidFill>
                  <a:schemeClr val="dk1"/>
                </a:solidFill>
                <a:highlight>
                  <a:srgbClr val="FFFFFF"/>
                </a:highlight>
                <a:latin typeface="Bookman Old Style"/>
                <a:ea typeface="Bookman Old Style"/>
                <a:cs typeface="Bookman Old Style"/>
                <a:sym typeface="Bookman Old Style"/>
              </a:rPr>
              <a:t>Committed to Community Event</a:t>
            </a:r>
            <a:endParaRPr b="1" sz="1750">
              <a:solidFill>
                <a:schemeClr val="dk1"/>
              </a:solidFill>
              <a:highlight>
                <a:srgbClr val="FFFFFF"/>
              </a:highlight>
              <a:latin typeface="Bookman Old Style"/>
              <a:ea typeface="Bookman Old Style"/>
              <a:cs typeface="Bookman Old Style"/>
              <a:sym typeface="Bookman Old Style"/>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5" name="Shape 65"/>
        <p:cNvGrpSpPr/>
        <p:nvPr/>
      </p:nvGrpSpPr>
      <p:grpSpPr>
        <a:xfrm>
          <a:off x="0" y="0"/>
          <a:ext cx="0" cy="0"/>
          <a:chOff x="0" y="0"/>
          <a:chExt cx="0" cy="0"/>
        </a:xfrm>
      </p:grpSpPr>
      <p:sp>
        <p:nvSpPr>
          <p:cNvPr id="66" name="Google Shape;66;p15"/>
          <p:cNvSpPr/>
          <p:nvPr/>
        </p:nvSpPr>
        <p:spPr>
          <a:xfrm>
            <a:off x="11325" y="11325"/>
            <a:ext cx="9144000" cy="713700"/>
          </a:xfrm>
          <a:prstGeom prst="rect">
            <a:avLst/>
          </a:prstGeom>
          <a:solidFill>
            <a:srgbClr val="FAF9F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aphicFrame>
        <p:nvGraphicFramePr>
          <p:cNvPr id="67" name="Google Shape;67;p15"/>
          <p:cNvGraphicFramePr/>
          <p:nvPr/>
        </p:nvGraphicFramePr>
        <p:xfrm>
          <a:off x="250800" y="218700"/>
          <a:ext cx="3000000" cy="3000000"/>
        </p:xfrm>
        <a:graphic>
          <a:graphicData uri="http://schemas.openxmlformats.org/drawingml/2006/table">
            <a:tbl>
              <a:tblPr>
                <a:noFill/>
                <a:tableStyleId>{E1BBEAAD-F363-4FD8-B90F-9B5FF37532C5}</a:tableStyleId>
              </a:tblPr>
              <a:tblGrid>
                <a:gridCol w="4425700"/>
                <a:gridCol w="4425700"/>
              </a:tblGrid>
              <a:tr h="500975">
                <a:tc gridSpan="2">
                  <a:txBody>
                    <a:bodyPr/>
                    <a:lstStyle/>
                    <a:p>
                      <a:pPr indent="0" lvl="0" marL="0" rtl="0" algn="ctr">
                        <a:lnSpc>
                          <a:spcPct val="115000"/>
                        </a:lnSpc>
                        <a:spcBef>
                          <a:spcPts val="0"/>
                        </a:spcBef>
                        <a:spcAft>
                          <a:spcPts val="0"/>
                        </a:spcAft>
                        <a:buNone/>
                      </a:pPr>
                      <a:r>
                        <a:rPr b="1" lang="en">
                          <a:solidFill>
                            <a:srgbClr val="3F3F53"/>
                          </a:solidFill>
                          <a:latin typeface="Bookman Old Style"/>
                          <a:ea typeface="Bookman Old Style"/>
                          <a:cs typeface="Bookman Old Style"/>
                          <a:sym typeface="Bookman Old Style"/>
                        </a:rPr>
                        <a:t>2025 UHP Interns and Site Supervisors</a:t>
                      </a:r>
                      <a:endParaRPr b="1">
                        <a:solidFill>
                          <a:srgbClr val="3F3F53"/>
                        </a:solidFill>
                        <a:latin typeface="Bookman Old Style"/>
                        <a:ea typeface="Bookman Old Style"/>
                        <a:cs typeface="Bookman Old Style"/>
                        <a:sym typeface="Bookman Old Style"/>
                      </a:endParaRPr>
                    </a:p>
                  </a:txBody>
                  <a:tcPr marT="0"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r h="590950">
                <a:tc>
                  <a:txBody>
                    <a:bodyPr/>
                    <a:lstStyle/>
                    <a:p>
                      <a:pPr indent="0" lvl="0" marL="0" rtl="0" algn="l">
                        <a:lnSpc>
                          <a:spcPct val="115000"/>
                        </a:lnSpc>
                        <a:spcBef>
                          <a:spcPts val="0"/>
                        </a:spcBef>
                        <a:spcAft>
                          <a:spcPts val="0"/>
                        </a:spcAft>
                        <a:buNone/>
                      </a:pPr>
                      <a:r>
                        <a:rPr b="1" lang="en" sz="900">
                          <a:solidFill>
                            <a:srgbClr val="3F3F53"/>
                          </a:solidFill>
                          <a:latin typeface="Bookman Old Style"/>
                          <a:ea typeface="Bookman Old Style"/>
                          <a:cs typeface="Bookman Old Style"/>
                          <a:sym typeface="Bookman Old Style"/>
                        </a:rPr>
                        <a:t>Amanda Tremains at Groundwork ORV</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None/>
                      </a:pPr>
                      <a:r>
                        <a:rPr lang="en" sz="900">
                          <a:solidFill>
                            <a:srgbClr val="3F3F53"/>
                          </a:solidFill>
                          <a:latin typeface="Bookman Old Style"/>
                          <a:ea typeface="Bookman Old Style"/>
                          <a:cs typeface="Bookman Old Style"/>
                          <a:sym typeface="Bookman Old Style"/>
                        </a:rPr>
                        <a:t>with Jaeydah Edwards</a:t>
                      </a:r>
                      <a:endParaRPr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900">
                          <a:solidFill>
                            <a:srgbClr val="3F3F53"/>
                          </a:solidFill>
                          <a:latin typeface="Bookman Old Style"/>
                          <a:ea typeface="Bookman Old Style"/>
                          <a:cs typeface="Bookman Old Style"/>
                          <a:sym typeface="Bookman Old Style"/>
                        </a:rPr>
                        <a:t>Chika Nwakama at Network for Hope</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None/>
                      </a:pPr>
                      <a:r>
                        <a:rPr lang="en" sz="900">
                          <a:solidFill>
                            <a:srgbClr val="3F3F53"/>
                          </a:solidFill>
                          <a:latin typeface="Bookman Old Style"/>
                          <a:ea typeface="Bookman Old Style"/>
                          <a:cs typeface="Bookman Old Style"/>
                          <a:sym typeface="Bookman Old Style"/>
                        </a:rPr>
                        <a:t>with Audrey Hotzman</a:t>
                      </a:r>
                      <a:endParaRPr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76750">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Eddie Melecio and Haleigh Eckert at BLOC Ministries</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Walter Vasquez</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Hayden Kuhn and Jonathan Lee at Hospice of Cincinnati</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Lori Asmus and Stacey Elliot</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40850">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Jasmina Duliman, Natalie Morris, and Riley Alverez at The Center for Closing the Health Gap</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Renee Mahaffey Harris</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Kayona Moore at Belterra Racetrack Clinic</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Dr. Joseph Kiesler</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23375">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Kyndall Gilbert and Walker Chung at Good Samaritan Free Health Center</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Kyla Maddox</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Miguel Guiterrez and Warren Anderson</a:t>
                      </a:r>
                      <a:r>
                        <a:rPr b="1" lang="en" sz="900">
                          <a:solidFill>
                            <a:srgbClr val="3F3F53"/>
                          </a:solidFill>
                          <a:latin typeface="Bookman Old Style"/>
                          <a:ea typeface="Bookman Old Style"/>
                          <a:cs typeface="Bookman Old Style"/>
                          <a:sym typeface="Bookman Old Style"/>
                        </a:rPr>
                        <a:t> at Project Connect</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Ms. Rhonda Lewis</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40850">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Naa Dromo at CCHMC</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Dr. Maggie Jones</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Nick Stanich at Brighton Center</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Beth Hodge</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40850">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Olivia Swonder at Casa de Paz</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Paulina Cruz</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Radhika Shah at Heart of Northside</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Dr. Florence Rothenberg</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40850">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Sanjana Reddy and Vanessa Leonardo at Clovernook</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Dr. Kelly Lusk</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Clr>
                          <a:schemeClr val="dk1"/>
                        </a:buClr>
                        <a:buSzPts val="1100"/>
                        <a:buFont typeface="Arial"/>
                        <a:buNone/>
                      </a:pPr>
                      <a:r>
                        <a:rPr b="1" lang="en" sz="900">
                          <a:solidFill>
                            <a:srgbClr val="3F3F53"/>
                          </a:solidFill>
                          <a:latin typeface="Bookman Old Style"/>
                          <a:ea typeface="Bookman Old Style"/>
                          <a:cs typeface="Bookman Old Style"/>
                          <a:sym typeface="Bookman Old Style"/>
                        </a:rPr>
                        <a:t>Stefy Tene at First Step Home</a:t>
                      </a:r>
                      <a:endParaRPr b="1" sz="900">
                        <a:solidFill>
                          <a:srgbClr val="3F3F53"/>
                        </a:solidFill>
                        <a:latin typeface="Bookman Old Style"/>
                        <a:ea typeface="Bookman Old Style"/>
                        <a:cs typeface="Bookman Old Style"/>
                        <a:sym typeface="Bookman Old Style"/>
                      </a:endParaRPr>
                    </a:p>
                    <a:p>
                      <a:pPr indent="0" lvl="0" marL="0" rtl="0" algn="l">
                        <a:lnSpc>
                          <a:spcPct val="115000"/>
                        </a:lnSpc>
                        <a:spcBef>
                          <a:spcPts val="0"/>
                        </a:spcBef>
                        <a:spcAft>
                          <a:spcPts val="0"/>
                        </a:spcAft>
                        <a:buClr>
                          <a:schemeClr val="dk1"/>
                        </a:buClr>
                        <a:buSzPts val="1100"/>
                        <a:buFont typeface="Arial"/>
                        <a:buNone/>
                      </a:pPr>
                      <a:r>
                        <a:rPr lang="en" sz="900">
                          <a:solidFill>
                            <a:srgbClr val="3F3F53"/>
                          </a:solidFill>
                          <a:latin typeface="Bookman Old Style"/>
                          <a:ea typeface="Bookman Old Style"/>
                          <a:cs typeface="Bookman Old Style"/>
                          <a:sym typeface="Bookman Old Style"/>
                        </a:rPr>
                        <a:t>with LaQuita Tucker</a:t>
                      </a:r>
                      <a:endParaRPr b="1" sz="900">
                        <a:solidFill>
                          <a:srgbClr val="3F3F53"/>
                        </a:solidFill>
                        <a:latin typeface="Bookman Old Style"/>
                        <a:ea typeface="Bookman Old Style"/>
                        <a:cs typeface="Bookman Old Style"/>
                        <a:sym typeface="Bookman Old Style"/>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pic>
        <p:nvPicPr>
          <p:cNvPr id="68" name="Google Shape;68;p15"/>
          <p:cNvPicPr preferRelativeResize="0"/>
          <p:nvPr/>
        </p:nvPicPr>
        <p:blipFill rotWithShape="1">
          <a:blip r:embed="rId3">
            <a:alphaModFix/>
          </a:blip>
          <a:srcRect b="36648" l="13033" r="13078" t="31813"/>
          <a:stretch/>
        </p:blipFill>
        <p:spPr>
          <a:xfrm>
            <a:off x="7569050" y="40650"/>
            <a:ext cx="1193249" cy="6550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9F6"/>
        </a:solidFill>
      </p:bgPr>
    </p:bg>
    <p:spTree>
      <p:nvGrpSpPr>
        <p:cNvPr id="72" name="Shape 72"/>
        <p:cNvGrpSpPr/>
        <p:nvPr/>
      </p:nvGrpSpPr>
      <p:grpSpPr>
        <a:xfrm>
          <a:off x="0" y="0"/>
          <a:ext cx="0" cy="0"/>
          <a:chOff x="0" y="0"/>
          <a:chExt cx="0" cy="0"/>
        </a:xfrm>
      </p:grpSpPr>
      <p:sp>
        <p:nvSpPr>
          <p:cNvPr id="73" name="Google Shape;73;p16"/>
          <p:cNvSpPr txBox="1"/>
          <p:nvPr>
            <p:ph type="title"/>
          </p:nvPr>
        </p:nvSpPr>
        <p:spPr>
          <a:xfrm>
            <a:off x="276825" y="2133150"/>
            <a:ext cx="4045200" cy="8772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latin typeface="Bookman Old Style"/>
                <a:ea typeface="Bookman Old Style"/>
                <a:cs typeface="Bookman Old Style"/>
                <a:sym typeface="Bookman Old Style"/>
              </a:rPr>
              <a:t>Our Mission</a:t>
            </a:r>
            <a:endParaRPr>
              <a:latin typeface="Bookman Old Style"/>
              <a:ea typeface="Bookman Old Style"/>
              <a:cs typeface="Bookman Old Style"/>
              <a:sym typeface="Bookman Old Style"/>
            </a:endParaRPr>
          </a:p>
        </p:txBody>
      </p:sp>
      <p:sp>
        <p:nvSpPr>
          <p:cNvPr id="74" name="Google Shape;74;p16"/>
          <p:cNvSpPr txBox="1"/>
          <p:nvPr>
            <p:ph idx="2" type="body"/>
          </p:nvPr>
        </p:nvSpPr>
        <p:spPr>
          <a:xfrm>
            <a:off x="4572000" y="0"/>
            <a:ext cx="4572000" cy="5143500"/>
          </a:xfrm>
          <a:prstGeom prst="rect">
            <a:avLst/>
          </a:prstGeom>
          <a:solidFill>
            <a:schemeClr val="lt1"/>
          </a:solidFill>
        </p:spPr>
        <p:txBody>
          <a:bodyPr anchorCtr="0" anchor="ctr" bIns="91425" lIns="91425" spcFirstLastPara="1" rIns="91425" wrap="square" tIns="91425">
            <a:normAutofit/>
          </a:bodyPr>
          <a:lstStyle/>
          <a:p>
            <a:pPr indent="0" lvl="0" marL="457200" rtl="0" algn="l">
              <a:spcBef>
                <a:spcPts val="0"/>
              </a:spcBef>
              <a:spcAft>
                <a:spcPts val="1200"/>
              </a:spcAft>
              <a:buNone/>
            </a:pPr>
            <a:r>
              <a:rPr lang="en" sz="1750">
                <a:solidFill>
                  <a:schemeClr val="dk1"/>
                </a:solidFill>
                <a:highlight>
                  <a:srgbClr val="FFFFFF"/>
                </a:highlight>
                <a:latin typeface="Bookman Old Style"/>
                <a:ea typeface="Bookman Old Style"/>
                <a:cs typeface="Bookman Old Style"/>
                <a:sym typeface="Bookman Old Style"/>
              </a:rPr>
              <a:t>Urban Health Project educates, inspires, and challenges medical students through their service to vulnerable populations in Greater Cincinnati to produce more socially responsible physicians who have a greater understanding of factors that impact health.</a:t>
            </a:r>
            <a:endParaRPr sz="2200">
              <a:solidFill>
                <a:schemeClr val="dk1"/>
              </a:solidFill>
              <a:latin typeface="Bookman Old Style"/>
              <a:ea typeface="Bookman Old Style"/>
              <a:cs typeface="Bookman Old Style"/>
              <a:sym typeface="Bookman Old Style"/>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9F6"/>
        </a:solidFill>
      </p:bgPr>
    </p:bg>
    <p:spTree>
      <p:nvGrpSpPr>
        <p:cNvPr id="78" name="Shape 78"/>
        <p:cNvGrpSpPr/>
        <p:nvPr/>
      </p:nvGrpSpPr>
      <p:grpSpPr>
        <a:xfrm>
          <a:off x="0" y="0"/>
          <a:ext cx="0" cy="0"/>
          <a:chOff x="0" y="0"/>
          <a:chExt cx="0" cy="0"/>
        </a:xfrm>
      </p:grpSpPr>
      <p:sp>
        <p:nvSpPr>
          <p:cNvPr id="79" name="Google Shape;79;p17"/>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latin typeface="Bookman Old Style"/>
                <a:ea typeface="Bookman Old Style"/>
                <a:cs typeface="Bookman Old Style"/>
                <a:sym typeface="Bookman Old Style"/>
              </a:rPr>
              <a:t>Our Impact</a:t>
            </a:r>
            <a:endParaRPr>
              <a:latin typeface="Bookman Old Style"/>
              <a:ea typeface="Bookman Old Style"/>
              <a:cs typeface="Bookman Old Style"/>
              <a:sym typeface="Bookman Old Style"/>
            </a:endParaRPr>
          </a:p>
        </p:txBody>
      </p:sp>
      <p:sp>
        <p:nvSpPr>
          <p:cNvPr id="80" name="Google Shape;80;p17"/>
          <p:cNvSpPr txBox="1"/>
          <p:nvPr>
            <p:ph idx="2" type="body"/>
          </p:nvPr>
        </p:nvSpPr>
        <p:spPr>
          <a:xfrm>
            <a:off x="4572000" y="0"/>
            <a:ext cx="4572000" cy="5143500"/>
          </a:xfrm>
          <a:prstGeom prst="rect">
            <a:avLst/>
          </a:prstGeom>
          <a:solidFill>
            <a:schemeClr val="lt1"/>
          </a:solidFill>
        </p:spPr>
        <p:txBody>
          <a:bodyPr anchorCtr="0" anchor="ctr" bIns="91425" lIns="91425" spcFirstLastPara="1" rIns="91425" wrap="square" tIns="91425">
            <a:normAutofit lnSpcReduction="10000"/>
          </a:bodyPr>
          <a:lstStyle/>
          <a:p>
            <a:pPr indent="0" lvl="0" marL="0" rtl="0" algn="l">
              <a:spcBef>
                <a:spcPts val="0"/>
              </a:spcBef>
              <a:spcAft>
                <a:spcPts val="0"/>
              </a:spcAft>
              <a:buNone/>
            </a:pPr>
            <a:r>
              <a:rPr lang="en" sz="1750">
                <a:solidFill>
                  <a:schemeClr val="dk1"/>
                </a:solidFill>
                <a:highlight>
                  <a:srgbClr val="FFFFFF"/>
                </a:highlight>
                <a:latin typeface="Bookman Old Style"/>
                <a:ea typeface="Bookman Old Style"/>
                <a:cs typeface="Bookman Old Style"/>
                <a:sym typeface="Bookman Old Style"/>
              </a:rPr>
              <a:t>From Our Interns: </a:t>
            </a:r>
            <a:endParaRPr sz="1750">
              <a:solidFill>
                <a:schemeClr val="dk1"/>
              </a:solidFill>
              <a:highlight>
                <a:srgbClr val="FFFFFF"/>
              </a:highlight>
              <a:latin typeface="Bookman Old Style"/>
              <a:ea typeface="Bookman Old Style"/>
              <a:cs typeface="Bookman Old Style"/>
              <a:sym typeface="Bookman Old Style"/>
            </a:endParaRPr>
          </a:p>
          <a:p>
            <a:pPr indent="0" lvl="0" marL="0" rtl="0" algn="l">
              <a:lnSpc>
                <a:spcPct val="100000"/>
              </a:lnSpc>
              <a:spcBef>
                <a:spcPts val="1200"/>
              </a:spcBef>
              <a:spcAft>
                <a:spcPts val="0"/>
              </a:spcAft>
              <a:buNone/>
            </a:pPr>
            <a:r>
              <a:rPr lang="en" sz="1200">
                <a:solidFill>
                  <a:srgbClr val="1F1F1F"/>
                </a:solidFill>
                <a:highlight>
                  <a:srgbClr val="FFFFFF"/>
                </a:highlight>
                <a:latin typeface="Bookman Old Style"/>
                <a:ea typeface="Bookman Old Style"/>
                <a:cs typeface="Bookman Old Style"/>
                <a:sym typeface="Bookman Old Style"/>
              </a:rPr>
              <a:t>“I think this internship experience will help me a lot in the future as a physician, as working with such a disadvantaged and struggling group of older individuals (and their caretakers) had allowed for me to implement compassionate care and learn how to speak gently and in an understanding way. I have really enjoyed working with Alzheimer's and dementia patients and I hope to possibly work with them in the future as a physician.”</a:t>
            </a:r>
            <a:endParaRPr sz="1200">
              <a:solidFill>
                <a:srgbClr val="1F1F1F"/>
              </a:solidFill>
              <a:highlight>
                <a:srgbClr val="FFFFFF"/>
              </a:highlight>
              <a:latin typeface="Bookman Old Style"/>
              <a:ea typeface="Bookman Old Style"/>
              <a:cs typeface="Bookman Old Style"/>
              <a:sym typeface="Bookman Old Style"/>
            </a:endParaRPr>
          </a:p>
          <a:p>
            <a:pPr indent="0" lvl="0" marL="0" rtl="0" algn="l">
              <a:lnSpc>
                <a:spcPct val="100000"/>
              </a:lnSpc>
              <a:spcBef>
                <a:spcPts val="0"/>
              </a:spcBef>
              <a:spcAft>
                <a:spcPts val="0"/>
              </a:spcAft>
              <a:buNone/>
            </a:pPr>
            <a:r>
              <a:t/>
            </a:r>
            <a:endParaRPr sz="1200">
              <a:solidFill>
                <a:srgbClr val="1F1F1F"/>
              </a:solidFill>
              <a:highlight>
                <a:srgbClr val="FFFFFF"/>
              </a:highlight>
              <a:latin typeface="Bookman Old Style"/>
              <a:ea typeface="Bookman Old Style"/>
              <a:cs typeface="Bookman Old Style"/>
              <a:sym typeface="Bookman Old Style"/>
            </a:endParaRPr>
          </a:p>
          <a:p>
            <a:pPr indent="0" lvl="0" marL="0" rtl="0" algn="l">
              <a:lnSpc>
                <a:spcPct val="100000"/>
              </a:lnSpc>
              <a:spcBef>
                <a:spcPts val="0"/>
              </a:spcBef>
              <a:spcAft>
                <a:spcPts val="0"/>
              </a:spcAft>
              <a:buNone/>
            </a:pPr>
            <a:r>
              <a:rPr lang="en" sz="1200">
                <a:solidFill>
                  <a:srgbClr val="1F1F1F"/>
                </a:solidFill>
                <a:highlight>
                  <a:srgbClr val="FFFFFF"/>
                </a:highlight>
                <a:latin typeface="Bookman Old Style"/>
                <a:ea typeface="Bookman Old Style"/>
                <a:cs typeface="Bookman Old Style"/>
                <a:sym typeface="Bookman Old Style"/>
              </a:rPr>
              <a:t>“This summer with UHP was truly the best opportunity to get to know Cincinnati and understand the unique barriers to health that its different communities face. The experience also reminded me of what it is like to work in a job where people rely on you for their wellbeing and happiness. While being a medical student is certainly stressful, there is a different amount of weight one feels when directly responsible for the care of others. It was nice to have an opportunity to form genuine relationships within the community that will only help me become a better provider. While my work with UHP was, to be honest, more than I anticipated, I do feel like the relationships I have made make it all worth it, and I am glad that the women living at Casa de Paz were able to trust me in the care of their families in such a vulnerable time.”</a:t>
            </a:r>
            <a:endParaRPr sz="1200">
              <a:solidFill>
                <a:srgbClr val="1F1F1F"/>
              </a:solidFill>
              <a:highlight>
                <a:srgbClr val="FFFFFF"/>
              </a:highlight>
              <a:latin typeface="Bookman Old Style"/>
              <a:ea typeface="Bookman Old Style"/>
              <a:cs typeface="Bookman Old Style"/>
              <a:sym typeface="Bookman Old Style"/>
            </a:endParaRPr>
          </a:p>
          <a:p>
            <a:pPr indent="0" lvl="0" marL="0" rtl="0" algn="l">
              <a:lnSpc>
                <a:spcPct val="100000"/>
              </a:lnSpc>
              <a:spcBef>
                <a:spcPts val="0"/>
              </a:spcBef>
              <a:spcAft>
                <a:spcPts val="0"/>
              </a:spcAft>
              <a:buClr>
                <a:schemeClr val="dk1"/>
              </a:buClr>
              <a:buSzPts val="1100"/>
              <a:buFont typeface="Arial"/>
              <a:buNone/>
            </a:pPr>
            <a:r>
              <a:t/>
            </a:r>
            <a:endParaRPr sz="1200">
              <a:solidFill>
                <a:srgbClr val="1F1F1F"/>
              </a:solidFill>
              <a:highlight>
                <a:srgbClr val="FFFFFF"/>
              </a:highlight>
              <a:latin typeface="Bookman Old Style"/>
              <a:ea typeface="Bookman Old Style"/>
              <a:cs typeface="Bookman Old Style"/>
              <a:sym typeface="Bookman Old Style"/>
            </a:endParaRPr>
          </a:p>
          <a:p>
            <a:pPr indent="0" lvl="0" marL="0" rtl="0" algn="l">
              <a:lnSpc>
                <a:spcPct val="100000"/>
              </a:lnSpc>
              <a:spcBef>
                <a:spcPts val="0"/>
              </a:spcBef>
              <a:spcAft>
                <a:spcPts val="0"/>
              </a:spcAft>
              <a:buClr>
                <a:schemeClr val="dk1"/>
              </a:buClr>
              <a:buSzPts val="1100"/>
              <a:buFont typeface="Arial"/>
              <a:buNone/>
            </a:pPr>
            <a:r>
              <a:t/>
            </a:r>
            <a:endParaRPr sz="1200">
              <a:solidFill>
                <a:srgbClr val="1F1F1F"/>
              </a:solidFill>
              <a:highlight>
                <a:srgbClr val="FFFFFF"/>
              </a:highlight>
              <a:latin typeface="Bookman Old Style"/>
              <a:ea typeface="Bookman Old Style"/>
              <a:cs typeface="Bookman Old Style"/>
              <a:sym typeface="Bookman Old Style"/>
            </a:endParaRPr>
          </a:p>
        </p:txBody>
      </p:sp>
      <p:sp>
        <p:nvSpPr>
          <p:cNvPr id="81" name="Google Shape;81;p17"/>
          <p:cNvSpPr txBox="1"/>
          <p:nvPr/>
        </p:nvSpPr>
        <p:spPr>
          <a:xfrm>
            <a:off x="265500" y="3225300"/>
            <a:ext cx="4293900" cy="1325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latin typeface="Bookman Old Style"/>
                <a:ea typeface="Bookman Old Style"/>
                <a:cs typeface="Bookman Old Style"/>
                <a:sym typeface="Bookman Old Style"/>
              </a:rPr>
              <a:t>Over </a:t>
            </a:r>
            <a:r>
              <a:rPr b="1" lang="en" sz="1800">
                <a:solidFill>
                  <a:schemeClr val="dk2"/>
                </a:solidFill>
                <a:latin typeface="Bookman Old Style"/>
                <a:ea typeface="Bookman Old Style"/>
                <a:cs typeface="Bookman Old Style"/>
                <a:sym typeface="Bookman Old Style"/>
              </a:rPr>
              <a:t>6,000</a:t>
            </a:r>
            <a:r>
              <a:rPr lang="en" sz="1800">
                <a:solidFill>
                  <a:schemeClr val="dk2"/>
                </a:solidFill>
                <a:latin typeface="Bookman Old Style"/>
                <a:ea typeface="Bookman Old Style"/>
                <a:cs typeface="Bookman Old Style"/>
                <a:sym typeface="Bookman Old Style"/>
              </a:rPr>
              <a:t> service hours</a:t>
            </a:r>
            <a:endParaRPr sz="1800">
              <a:solidFill>
                <a:schemeClr val="dk2"/>
              </a:solidFill>
              <a:latin typeface="Bookman Old Style"/>
              <a:ea typeface="Bookman Old Style"/>
              <a:cs typeface="Bookman Old Style"/>
              <a:sym typeface="Bookman Old Style"/>
            </a:endParaRPr>
          </a:p>
          <a:p>
            <a:pPr indent="0" lvl="0" marL="0" rtl="0" algn="l">
              <a:spcBef>
                <a:spcPts val="0"/>
              </a:spcBef>
              <a:spcAft>
                <a:spcPts val="0"/>
              </a:spcAft>
              <a:buNone/>
            </a:pPr>
            <a:r>
              <a:rPr lang="en" sz="1800">
                <a:solidFill>
                  <a:schemeClr val="dk2"/>
                </a:solidFill>
                <a:latin typeface="Bookman Old Style"/>
                <a:ea typeface="Bookman Old Style"/>
                <a:cs typeface="Bookman Old Style"/>
                <a:sym typeface="Bookman Old Style"/>
              </a:rPr>
              <a:t>Over </a:t>
            </a:r>
            <a:r>
              <a:rPr b="1" lang="en" sz="1800">
                <a:solidFill>
                  <a:schemeClr val="dk2"/>
                </a:solidFill>
                <a:latin typeface="Bookman Old Style"/>
                <a:ea typeface="Bookman Old Style"/>
                <a:cs typeface="Bookman Old Style"/>
                <a:sym typeface="Bookman Old Style"/>
              </a:rPr>
              <a:t>$110,000</a:t>
            </a:r>
            <a:r>
              <a:rPr lang="en" sz="1800">
                <a:solidFill>
                  <a:schemeClr val="dk2"/>
                </a:solidFill>
                <a:latin typeface="Bookman Old Style"/>
                <a:ea typeface="Bookman Old Style"/>
                <a:cs typeface="Bookman Old Style"/>
                <a:sym typeface="Bookman Old Style"/>
              </a:rPr>
              <a:t> in Community Impact</a:t>
            </a:r>
            <a:endParaRPr sz="1800">
              <a:solidFill>
                <a:schemeClr val="dk2"/>
              </a:solidFill>
              <a:latin typeface="Bookman Old Style"/>
              <a:ea typeface="Bookman Old Style"/>
              <a:cs typeface="Bookman Old Style"/>
              <a:sym typeface="Bookman Old Style"/>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9F6"/>
        </a:solidFill>
      </p:bgPr>
    </p:bg>
    <p:spTree>
      <p:nvGrpSpPr>
        <p:cNvPr id="85" name="Shape 85"/>
        <p:cNvGrpSpPr/>
        <p:nvPr/>
      </p:nvGrpSpPr>
      <p:grpSpPr>
        <a:xfrm>
          <a:off x="0" y="0"/>
          <a:ext cx="0" cy="0"/>
          <a:chOff x="0" y="0"/>
          <a:chExt cx="0" cy="0"/>
        </a:xfrm>
      </p:grpSpPr>
      <p:sp>
        <p:nvSpPr>
          <p:cNvPr id="86" name="Google Shape;86;p18"/>
          <p:cNvSpPr txBox="1"/>
          <p:nvPr>
            <p:ph type="title"/>
          </p:nvPr>
        </p:nvSpPr>
        <p:spPr>
          <a:xfrm>
            <a:off x="276850" y="1830600"/>
            <a:ext cx="4045200" cy="1482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latin typeface="Bookman Old Style"/>
                <a:ea typeface="Bookman Old Style"/>
                <a:cs typeface="Bookman Old Style"/>
                <a:sym typeface="Bookman Old Style"/>
              </a:rPr>
              <a:t>Thank You to our Donors!</a:t>
            </a:r>
            <a:endParaRPr>
              <a:latin typeface="Bookman Old Style"/>
              <a:ea typeface="Bookman Old Style"/>
              <a:cs typeface="Bookman Old Style"/>
              <a:sym typeface="Bookman Old Style"/>
            </a:endParaRPr>
          </a:p>
        </p:txBody>
      </p:sp>
      <p:sp>
        <p:nvSpPr>
          <p:cNvPr id="87" name="Google Shape;87;p18"/>
          <p:cNvSpPr txBox="1"/>
          <p:nvPr>
            <p:ph idx="2" type="body"/>
          </p:nvPr>
        </p:nvSpPr>
        <p:spPr>
          <a:xfrm>
            <a:off x="4572000" y="0"/>
            <a:ext cx="4572000" cy="5143500"/>
          </a:xfrm>
          <a:prstGeom prst="rect">
            <a:avLst/>
          </a:prstGeom>
          <a:solidFill>
            <a:schemeClr val="lt1"/>
          </a:solidFill>
        </p:spPr>
        <p:txBody>
          <a:bodyPr anchorCtr="0" anchor="ctr" bIns="91425" lIns="91425" spcFirstLastPara="1" rIns="91425" wrap="square" tIns="91425">
            <a:normAutofit/>
          </a:bodyPr>
          <a:lstStyle/>
          <a:p>
            <a:pPr indent="0" lvl="0" marL="0" rtl="0" algn="l">
              <a:lnSpc>
                <a:spcPct val="150000"/>
              </a:lnSpc>
              <a:spcBef>
                <a:spcPts val="0"/>
              </a:spcBef>
              <a:spcAft>
                <a:spcPts val="0"/>
              </a:spcAft>
              <a:buClr>
                <a:schemeClr val="dk1"/>
              </a:buClr>
              <a:buSzPts val="1100"/>
              <a:buFont typeface="Arial"/>
              <a:buNone/>
            </a:pPr>
            <a:r>
              <a:rPr b="1" lang="en" sz="1200">
                <a:solidFill>
                  <a:srgbClr val="3F3F53"/>
                </a:solidFill>
                <a:latin typeface="Bookman Old Style"/>
                <a:ea typeface="Bookman Old Style"/>
                <a:cs typeface="Bookman Old Style"/>
                <a:sym typeface="Bookman Old Style"/>
              </a:rPr>
              <a:t>Academy of Medicine of Cincinnati Foundation</a:t>
            </a:r>
            <a:endParaRPr b="1" sz="1200">
              <a:solidFill>
                <a:srgbClr val="3F3F53"/>
              </a:solidFill>
              <a:latin typeface="Bookman Old Style"/>
              <a:ea typeface="Bookman Old Style"/>
              <a:cs typeface="Bookman Old Style"/>
              <a:sym typeface="Bookman Old Style"/>
            </a:endParaRPr>
          </a:p>
          <a:p>
            <a:pPr indent="0" lvl="0" marL="0" marR="0" rtl="0" algn="l">
              <a:lnSpc>
                <a:spcPct val="150000"/>
              </a:lnSpc>
              <a:spcBef>
                <a:spcPts val="0"/>
              </a:spcBef>
              <a:spcAft>
                <a:spcPts val="0"/>
              </a:spcAft>
              <a:buClr>
                <a:schemeClr val="dk1"/>
              </a:buClr>
              <a:buSzPts val="1100"/>
              <a:buFont typeface="Arial"/>
              <a:buNone/>
            </a:pPr>
            <a:r>
              <a:rPr b="1" lang="en" sz="1200">
                <a:solidFill>
                  <a:srgbClr val="3F3F53"/>
                </a:solidFill>
                <a:latin typeface="Bookman Old Style"/>
                <a:ea typeface="Bookman Old Style"/>
                <a:cs typeface="Bookman Old Style"/>
                <a:sym typeface="Bookman Old Style"/>
              </a:rPr>
              <a:t>Bethesda Foundation</a:t>
            </a:r>
            <a:endParaRPr b="1" sz="1200">
              <a:solidFill>
                <a:srgbClr val="3F3F53"/>
              </a:solidFill>
              <a:latin typeface="Bookman Old Style"/>
              <a:ea typeface="Bookman Old Style"/>
              <a:cs typeface="Bookman Old Style"/>
              <a:sym typeface="Bookman Old Style"/>
            </a:endParaRPr>
          </a:p>
          <a:p>
            <a:pPr indent="0" lvl="0" marL="0" marR="0" rtl="0" algn="l">
              <a:lnSpc>
                <a:spcPct val="150000"/>
              </a:lnSpc>
              <a:spcBef>
                <a:spcPts val="0"/>
              </a:spcBef>
              <a:spcAft>
                <a:spcPts val="0"/>
              </a:spcAft>
              <a:buClr>
                <a:schemeClr val="dk1"/>
              </a:buClr>
              <a:buSzPts val="1100"/>
              <a:buFont typeface="Arial"/>
              <a:buNone/>
            </a:pPr>
            <a:r>
              <a:rPr b="1" lang="en" sz="1200">
                <a:solidFill>
                  <a:srgbClr val="3F3F53"/>
                </a:solidFill>
                <a:latin typeface="Bookman Old Style"/>
                <a:ea typeface="Bookman Old Style"/>
                <a:cs typeface="Bookman Old Style"/>
                <a:sym typeface="Bookman Old Style"/>
              </a:rPr>
              <a:t>Bethesda Medical/Dental Staff</a:t>
            </a:r>
            <a:endParaRPr b="1" sz="1200">
              <a:solidFill>
                <a:srgbClr val="3F3F53"/>
              </a:solidFill>
              <a:latin typeface="Bookman Old Style"/>
              <a:ea typeface="Bookman Old Style"/>
              <a:cs typeface="Bookman Old Style"/>
              <a:sym typeface="Bookman Old Style"/>
            </a:endParaRPr>
          </a:p>
          <a:p>
            <a:pPr indent="0" lvl="0" marL="0" rtl="0" algn="l">
              <a:lnSpc>
                <a:spcPct val="150000"/>
              </a:lnSpc>
              <a:spcBef>
                <a:spcPts val="0"/>
              </a:spcBef>
              <a:spcAft>
                <a:spcPts val="0"/>
              </a:spcAft>
              <a:buClr>
                <a:schemeClr val="dk1"/>
              </a:buClr>
              <a:buSzPts val="1100"/>
              <a:buFont typeface="Arial"/>
              <a:buNone/>
            </a:pPr>
            <a:r>
              <a:rPr b="1" lang="en" sz="1200">
                <a:solidFill>
                  <a:srgbClr val="3F3F53"/>
                </a:solidFill>
                <a:latin typeface="Bookman Old Style"/>
                <a:ea typeface="Bookman Old Style"/>
                <a:cs typeface="Bookman Old Style"/>
                <a:sym typeface="Bookman Old Style"/>
              </a:rPr>
              <a:t>Charles H. Dater Foundation, Inc.</a:t>
            </a:r>
            <a:endParaRPr b="1" sz="1200">
              <a:solidFill>
                <a:srgbClr val="3F3F53"/>
              </a:solidFill>
              <a:latin typeface="Bookman Old Style"/>
              <a:ea typeface="Bookman Old Style"/>
              <a:cs typeface="Bookman Old Style"/>
              <a:sym typeface="Bookman Old Style"/>
            </a:endParaRPr>
          </a:p>
          <a:p>
            <a:pPr indent="0" lvl="0" marL="0" rtl="0" algn="l">
              <a:lnSpc>
                <a:spcPct val="150000"/>
              </a:lnSpc>
              <a:spcBef>
                <a:spcPts val="0"/>
              </a:spcBef>
              <a:spcAft>
                <a:spcPts val="0"/>
              </a:spcAft>
              <a:buClr>
                <a:schemeClr val="dk1"/>
              </a:buClr>
              <a:buSzPts val="1100"/>
              <a:buFont typeface="Arial"/>
              <a:buNone/>
            </a:pPr>
            <a:r>
              <a:rPr b="1" lang="en" sz="1200">
                <a:solidFill>
                  <a:srgbClr val="3F3F53"/>
                </a:solidFill>
                <a:latin typeface="Bookman Old Style"/>
                <a:ea typeface="Bookman Old Style"/>
                <a:cs typeface="Bookman Old Style"/>
                <a:sym typeface="Bookman Old Style"/>
              </a:rPr>
              <a:t>Cincinnati Children's Hospital Medical Center Medical Executive Committee</a:t>
            </a:r>
            <a:endParaRPr b="1" sz="1200">
              <a:solidFill>
                <a:srgbClr val="3F3F53"/>
              </a:solidFill>
              <a:latin typeface="Bookman Old Style"/>
              <a:ea typeface="Bookman Old Style"/>
              <a:cs typeface="Bookman Old Style"/>
              <a:sym typeface="Bookman Old Style"/>
            </a:endParaRPr>
          </a:p>
          <a:p>
            <a:pPr indent="0" lvl="0" marL="0" rtl="0" algn="l">
              <a:lnSpc>
                <a:spcPct val="150000"/>
              </a:lnSpc>
              <a:spcBef>
                <a:spcPts val="0"/>
              </a:spcBef>
              <a:spcAft>
                <a:spcPts val="0"/>
              </a:spcAft>
              <a:buClr>
                <a:schemeClr val="dk1"/>
              </a:buClr>
              <a:buSzPts val="1100"/>
              <a:buFont typeface="Arial"/>
              <a:buNone/>
            </a:pPr>
            <a:r>
              <a:rPr b="1" lang="en" sz="1200">
                <a:solidFill>
                  <a:srgbClr val="3F3F53"/>
                </a:solidFill>
                <a:latin typeface="Bookman Old Style"/>
                <a:ea typeface="Bookman Old Style"/>
                <a:cs typeface="Bookman Old Style"/>
                <a:sym typeface="Bookman Old Style"/>
              </a:rPr>
              <a:t>The Johnson Family Foundation</a:t>
            </a:r>
            <a:endParaRPr b="1" sz="1200">
              <a:solidFill>
                <a:srgbClr val="3F3F53"/>
              </a:solidFill>
              <a:latin typeface="Bookman Old Style"/>
              <a:ea typeface="Bookman Old Style"/>
              <a:cs typeface="Bookman Old Style"/>
              <a:sym typeface="Bookman Old Style"/>
            </a:endParaRPr>
          </a:p>
          <a:p>
            <a:pPr indent="0" lvl="0" marL="0" rtl="0" algn="l">
              <a:lnSpc>
                <a:spcPct val="150000"/>
              </a:lnSpc>
              <a:spcBef>
                <a:spcPts val="0"/>
              </a:spcBef>
              <a:spcAft>
                <a:spcPts val="0"/>
              </a:spcAft>
              <a:buClr>
                <a:schemeClr val="dk1"/>
              </a:buClr>
              <a:buSzPts val="1100"/>
              <a:buFont typeface="Arial"/>
              <a:buNone/>
            </a:pPr>
            <a:r>
              <a:rPr b="1" lang="en" sz="1200">
                <a:solidFill>
                  <a:srgbClr val="3F3F53"/>
                </a:solidFill>
                <a:latin typeface="Bookman Old Style"/>
                <a:ea typeface="Bookman Old Style"/>
                <a:cs typeface="Bookman Old Style"/>
                <a:sym typeface="Bookman Old Style"/>
              </a:rPr>
              <a:t>Trihealth, Inc.</a:t>
            </a:r>
            <a:endParaRPr b="1" sz="1200">
              <a:solidFill>
                <a:srgbClr val="3F3F53"/>
              </a:solidFill>
              <a:latin typeface="Bookman Old Style"/>
              <a:ea typeface="Bookman Old Style"/>
              <a:cs typeface="Bookman Old Style"/>
              <a:sym typeface="Bookman Old Style"/>
            </a:endParaRPr>
          </a:p>
          <a:p>
            <a:pPr indent="0" lvl="0" marL="0" rtl="0" algn="l">
              <a:lnSpc>
                <a:spcPct val="150000"/>
              </a:lnSpc>
              <a:spcBef>
                <a:spcPts val="0"/>
              </a:spcBef>
              <a:spcAft>
                <a:spcPts val="0"/>
              </a:spcAft>
              <a:buClr>
                <a:schemeClr val="dk1"/>
              </a:buClr>
              <a:buSzPts val="1100"/>
              <a:buFont typeface="Arial"/>
              <a:buNone/>
            </a:pPr>
            <a:r>
              <a:rPr b="1" lang="en" sz="1200">
                <a:solidFill>
                  <a:srgbClr val="3F3F53"/>
                </a:solidFill>
                <a:latin typeface="Bookman Old Style"/>
                <a:ea typeface="Bookman Old Style"/>
                <a:cs typeface="Bookman Old Style"/>
                <a:sym typeface="Bookman Old Style"/>
              </a:rPr>
              <a:t>UC Health - University of Cincinnati Physicians</a:t>
            </a:r>
            <a:endParaRPr b="1" sz="1200">
              <a:solidFill>
                <a:srgbClr val="3F3F53"/>
              </a:solidFill>
              <a:latin typeface="Bookman Old Style"/>
              <a:ea typeface="Bookman Old Style"/>
              <a:cs typeface="Bookman Old Style"/>
              <a:sym typeface="Bookman Old Style"/>
            </a:endParaRPr>
          </a:p>
          <a:p>
            <a:pPr indent="0" lvl="0" marL="0" rtl="0" algn="l">
              <a:lnSpc>
                <a:spcPct val="150000"/>
              </a:lnSpc>
              <a:spcBef>
                <a:spcPts val="0"/>
              </a:spcBef>
              <a:spcAft>
                <a:spcPts val="0"/>
              </a:spcAft>
              <a:buNone/>
            </a:pPr>
            <a:r>
              <a:rPr b="1" lang="en" sz="1200">
                <a:solidFill>
                  <a:srgbClr val="3F3F53"/>
                </a:solidFill>
                <a:latin typeface="Bookman Old Style"/>
                <a:ea typeface="Bookman Old Style"/>
                <a:cs typeface="Bookman Old Style"/>
                <a:sym typeface="Bookman Old Style"/>
              </a:rPr>
              <a:t>Western &amp; Southern Financial Group</a:t>
            </a:r>
            <a:endParaRPr b="1" sz="1200">
              <a:solidFill>
                <a:srgbClr val="3F3F53"/>
              </a:solidFill>
              <a:latin typeface="Bookman Old Style"/>
              <a:ea typeface="Bookman Old Style"/>
              <a:cs typeface="Bookman Old Style"/>
              <a:sym typeface="Bookman Old Style"/>
            </a:endParaRPr>
          </a:p>
          <a:p>
            <a:pPr indent="0" lvl="0" marL="0" rtl="0" algn="l">
              <a:lnSpc>
                <a:spcPct val="150000"/>
              </a:lnSpc>
              <a:spcBef>
                <a:spcPts val="0"/>
              </a:spcBef>
              <a:spcAft>
                <a:spcPts val="0"/>
              </a:spcAft>
              <a:buNone/>
            </a:pPr>
            <a:r>
              <a:rPr b="1" lang="en" sz="1200">
                <a:solidFill>
                  <a:srgbClr val="3F3F53"/>
                </a:solidFill>
                <a:latin typeface="Bookman Old Style"/>
                <a:ea typeface="Bookman Old Style"/>
                <a:cs typeface="Bookman Old Style"/>
                <a:sym typeface="Bookman Old Style"/>
              </a:rPr>
              <a:t>Dr. Bruce F. Giffin, PhD</a:t>
            </a:r>
            <a:endParaRPr b="1" sz="1200">
              <a:solidFill>
                <a:srgbClr val="3F3F53"/>
              </a:solidFill>
              <a:latin typeface="Bookman Old Style"/>
              <a:ea typeface="Bookman Old Style"/>
              <a:cs typeface="Bookman Old Style"/>
              <a:sym typeface="Bookman Old Style"/>
            </a:endParaRPr>
          </a:p>
          <a:p>
            <a:pPr indent="0" lvl="0" marL="0" rtl="0" algn="l">
              <a:lnSpc>
                <a:spcPct val="150000"/>
              </a:lnSpc>
              <a:spcBef>
                <a:spcPts val="0"/>
              </a:spcBef>
              <a:spcAft>
                <a:spcPts val="0"/>
              </a:spcAft>
              <a:buNone/>
            </a:pPr>
            <a:r>
              <a:rPr b="1" lang="en" sz="1200">
                <a:solidFill>
                  <a:srgbClr val="3F3F53"/>
                </a:solidFill>
                <a:latin typeface="Bookman Old Style"/>
                <a:ea typeface="Bookman Old Style"/>
                <a:cs typeface="Bookman Old Style"/>
                <a:sym typeface="Bookman Old Style"/>
              </a:rPr>
              <a:t>Dr. M. Cristina Pacheco, MD</a:t>
            </a:r>
            <a:endParaRPr b="1" sz="1200">
              <a:solidFill>
                <a:srgbClr val="3F3F53"/>
              </a:solidFill>
              <a:latin typeface="Bookman Old Style"/>
              <a:ea typeface="Bookman Old Style"/>
              <a:cs typeface="Bookman Old Style"/>
              <a:sym typeface="Bookman Old Style"/>
            </a:endParaRPr>
          </a:p>
          <a:p>
            <a:pPr indent="0" lvl="0" marL="0" rtl="0" algn="l">
              <a:lnSpc>
                <a:spcPct val="150000"/>
              </a:lnSpc>
              <a:spcBef>
                <a:spcPts val="0"/>
              </a:spcBef>
              <a:spcAft>
                <a:spcPts val="0"/>
              </a:spcAft>
              <a:buNone/>
            </a:pPr>
            <a:r>
              <a:rPr b="1" lang="en" sz="1200">
                <a:solidFill>
                  <a:srgbClr val="3F3F53"/>
                </a:solidFill>
                <a:latin typeface="Bookman Old Style"/>
                <a:ea typeface="Bookman Old Style"/>
                <a:cs typeface="Bookman Old Style"/>
                <a:sym typeface="Bookman Old Style"/>
              </a:rPr>
              <a:t>Dr. Thomas J. And Mrs. Katherine Kunkel</a:t>
            </a:r>
            <a:endParaRPr b="1" sz="1200">
              <a:solidFill>
                <a:srgbClr val="3F3F53"/>
              </a:solidFill>
              <a:latin typeface="Bookman Old Style"/>
              <a:ea typeface="Bookman Old Style"/>
              <a:cs typeface="Bookman Old Style"/>
              <a:sym typeface="Bookman Old Style"/>
            </a:endParaRPr>
          </a:p>
          <a:p>
            <a:pPr indent="0" lvl="0" marL="0" rtl="0" algn="l">
              <a:lnSpc>
                <a:spcPct val="150000"/>
              </a:lnSpc>
              <a:spcBef>
                <a:spcPts val="0"/>
              </a:spcBef>
              <a:spcAft>
                <a:spcPts val="0"/>
              </a:spcAft>
              <a:buNone/>
            </a:pPr>
            <a:r>
              <a:rPr b="1" lang="en" sz="1200">
                <a:solidFill>
                  <a:srgbClr val="3F3F53"/>
                </a:solidFill>
                <a:latin typeface="Bookman Old Style"/>
                <a:ea typeface="Bookman Old Style"/>
                <a:cs typeface="Bookman Old Style"/>
                <a:sym typeface="Bookman Old Style"/>
              </a:rPr>
              <a:t>Dr. Michael F. Wong, MD</a:t>
            </a:r>
            <a:endParaRPr b="1" sz="1200">
              <a:solidFill>
                <a:srgbClr val="3F3F53"/>
              </a:solidFill>
              <a:latin typeface="Bookman Old Style"/>
              <a:ea typeface="Bookman Old Style"/>
              <a:cs typeface="Bookman Old Style"/>
              <a:sym typeface="Bookman Old Style"/>
            </a:endParaRPr>
          </a:p>
          <a:p>
            <a:pPr indent="0" lvl="0" marL="0" rtl="0" algn="l">
              <a:lnSpc>
                <a:spcPct val="150000"/>
              </a:lnSpc>
              <a:spcBef>
                <a:spcPts val="0"/>
              </a:spcBef>
              <a:spcAft>
                <a:spcPts val="0"/>
              </a:spcAft>
              <a:buClr>
                <a:schemeClr val="dk1"/>
              </a:buClr>
              <a:buSzPts val="1100"/>
              <a:buFont typeface="Arial"/>
              <a:buNone/>
            </a:pPr>
            <a:r>
              <a:rPr b="1" lang="en" sz="1200">
                <a:solidFill>
                  <a:srgbClr val="3F3F53"/>
                </a:solidFill>
                <a:latin typeface="Bookman Old Style"/>
                <a:ea typeface="Bookman Old Style"/>
                <a:cs typeface="Bookman Old Style"/>
                <a:sym typeface="Bookman Old Style"/>
              </a:rPr>
              <a:t>Stephen J. Schuermann</a:t>
            </a:r>
            <a:endParaRPr b="1" sz="1200">
              <a:solidFill>
                <a:srgbClr val="3F3F53"/>
              </a:solidFill>
              <a:latin typeface="Bookman Old Style"/>
              <a:ea typeface="Bookman Old Style"/>
              <a:cs typeface="Bookman Old Style"/>
              <a:sym typeface="Bookman Old Style"/>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